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256" r:id="rId3"/>
    <p:sldId id="260" r:id="rId4"/>
    <p:sldId id="291" r:id="rId5"/>
    <p:sldId id="326" r:id="rId6"/>
    <p:sldId id="330" r:id="rId7"/>
    <p:sldId id="331" r:id="rId8"/>
    <p:sldId id="333" r:id="rId9"/>
    <p:sldId id="327" r:id="rId10"/>
    <p:sldId id="352" r:id="rId11"/>
    <p:sldId id="353" r:id="rId12"/>
    <p:sldId id="354" r:id="rId13"/>
    <p:sldId id="351" r:id="rId14"/>
    <p:sldId id="355" r:id="rId15"/>
    <p:sldId id="356" r:id="rId16"/>
    <p:sldId id="357" r:id="rId17"/>
    <p:sldId id="360" r:id="rId18"/>
    <p:sldId id="328" r:id="rId19"/>
    <p:sldId id="338" r:id="rId20"/>
    <p:sldId id="359" r:id="rId21"/>
    <p:sldId id="339" r:id="rId22"/>
    <p:sldId id="363" r:id="rId23"/>
    <p:sldId id="361" r:id="rId24"/>
    <p:sldId id="32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태형" initials="김" lastIdx="1" clrIdx="0">
    <p:extLst>
      <p:ext uri="{19B8F6BF-5375-455C-9EA6-DF929625EA0E}">
        <p15:presenceInfo xmlns:p15="http://schemas.microsoft.com/office/powerpoint/2012/main" userId="S::2301340052@office.kopo.ac.kr::4b9a7fca-289e-4863-b481-557a728715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8" autoAdjust="0"/>
    <p:restoredTop sz="94660"/>
  </p:normalViewPr>
  <p:slideViewPr>
    <p:cSldViewPr snapToGrid="0">
      <p:cViewPr varScale="1">
        <p:scale>
          <a:sx n="75" d="100"/>
          <a:sy n="75" d="100"/>
        </p:scale>
        <p:origin x="8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01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5T09:24:17.3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0,'5'0,"6"0,2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03B64-6F48-47A6-9035-940BE809244C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A441B-C9E1-4248-8AAC-9B6084500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735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D0BEC-A6EF-4619-AD67-8D58BC61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3F9DDF-8526-401E-B1EF-0006143C4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C37C8-1077-4B93-A06F-D6FA7E72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FB69D-A455-4438-BD7C-7B8A60C9D6C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D0782-EB66-485C-ACD0-23E6D9B3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8917AC-6BF7-49E4-8B95-EA1B5AA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0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52B3E-E91A-40C5-84DC-3223A662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249EC9-B312-4599-943E-AE4AA7B6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102B5-E8BC-4A5B-9CED-D596F910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3418-7DA9-46FD-8F69-DCD75537AF05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0124E-FE04-466C-99F3-316F847C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52954-9BA9-4870-A9E3-8DB5BD08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03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4522-D65E-4E95-AD1F-FEDF5C6DC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5E3ED3-160F-408D-A54C-86D1BC1E3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44657-140D-4BB2-92BF-53F6C21B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E976-C4EB-4CAB-B087-164FC531B7F6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C48D8-F6C1-4832-A73A-434496AC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5C607-EB0A-4F42-AC8C-0ACBCC0C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0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F6BDD-9FB8-4F9B-BA89-3420A887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48C57-B011-459C-BE81-925B6D9BC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2DB00D-BA2F-4E1B-ACD1-B5C8A69B7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6EDB-BE3E-4B30-84FC-6FAB373DC35E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CDBFCD-9DDF-42AD-B012-8DE75BF8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F3B5C-46A2-43E5-9268-BA1803B6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84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A0851-F4B7-4746-935B-4E78DF2E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8AFB7F-13C6-43CC-80C8-82B519B0F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36066-4D54-46D2-8322-41732B95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B78E-4AE7-480A-9610-56C6AC7E5E1E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93788-943A-46A0-B60E-E9CB616A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193A7-EE19-411E-A3AE-55542DDD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72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748A7-F755-41AD-A469-F7B88529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4B356-C8E0-454F-85F9-515C60121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8542-7CDE-4737-97BB-6B4999286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8E9B96-00EF-4958-98DE-BC37A4BD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EBA7-B620-40B6-A213-720DC0EC5E64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C80BA4-C04F-48FD-8396-4D89DA16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AD54D6-909C-40C0-8BFB-17E5E1D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BBDDD-F868-419D-98EB-455A4B43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E8F481-8E30-4D7A-9143-EE0BEFC9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66742C-48A1-40B4-8387-DC071FD53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C0F920-773C-4901-9EBD-B75009AD4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EC2CFD-BEC0-4BBE-A333-4D4E726DB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B7EEC6-D609-4E2B-AA27-C7DA59F4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F345-3B94-4D98-B3DD-6D3E8287EE0D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26EFA2-8DEB-437B-95EF-CB86E7D7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D3EE98-48F2-403D-8A41-B87A1C1B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9051C-0A98-463E-8AE7-44D1DFF5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56BF2F-DDBB-437B-9275-5493C0A8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B264-F59D-4F17-949B-9522F86ECEE3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86458A-D3CC-4B20-A6F7-BB2F8A57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172BF3-46AD-479F-8AC8-F8A8D72B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0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AB070E-607E-42EA-B9E2-CB6E3FC4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56042-2468-4921-99B1-F2A8941DC93E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0CE961-6A9A-4435-BCFE-51CB5A2B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2456CA-0FB5-4DEE-B407-303D3107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8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1A238-285A-43F5-BAC9-E7B7F234F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95F48-5C2A-4216-9D26-74469A87F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A68CE6-4FAC-4DCC-A6A3-DB6853231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0CA4B0-B3C6-4E92-875B-E8989F80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1741-D1AB-4F32-959E-3EEF56FBA71E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481BE6-56C7-473F-9B04-8D00F829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E88EA7-28F3-4140-8032-8461A098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8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07FAE-6A6B-4993-88BB-62F5ADA1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5DFD4D-E102-4DD6-BD63-42C5AC0AA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2C93F6-1C70-4BDB-9A4B-9699D26DF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483DEF-0402-45DB-A18F-A0457DC4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175F-3906-48CE-B900-F4E50B8C1B99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A14653-8E68-45E4-88A3-F50912A4C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B8F10-FC42-4BAC-A338-C2BF1C4A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97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08E37F-8267-4DFE-BE15-ADBB6B8F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E02822-B125-4036-BEBB-DC9366435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07830-645E-4A57-88B7-23E290C2F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397F9-FFE2-449D-8F37-072C3859F1ED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AAA914-DCD5-468D-9CF7-EA183AC71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B87F29-2AC2-42D4-99D0-7B80FD0CF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log.naver.com/yjwan8390/22143001329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ro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rtlebot.com/abou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manual.robotis.com/docs/en/platform/turtlebot3/quick-start" TargetMode="External"/><Relationship Id="rId2" Type="http://schemas.openxmlformats.org/officeDocument/2006/relationships/hyperlink" Target="http://wiki.ros.org/noetic/Install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image" Target="../media/image36.png"/><Relationship Id="rId3" Type="http://schemas.microsoft.com/office/2007/relationships/media" Target="../media/media2.mp4"/><Relationship Id="rId21" Type="http://schemas.openxmlformats.org/officeDocument/2006/relationships/image" Target="../media/image3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openxmlformats.org/officeDocument/2006/relationships/image" Target="../media/image35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3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34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video" Target="../media/media5.mp4"/><Relationship Id="rId19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envision.co.kr/ko/support/knowledge/detail.asp?iBOARD_CONT_NO=202&amp;&amp;sKeywordKind=&amp;sKeyword=&amp;sKIND_TYPE=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1019CC-6708-442D-90FF-AC1DB9EE424C}"/>
              </a:ext>
            </a:extLst>
          </p:cNvPr>
          <p:cNvSpPr/>
          <p:nvPr/>
        </p:nvSpPr>
        <p:spPr>
          <a:xfrm>
            <a:off x="10468716" y="0"/>
            <a:ext cx="266438" cy="408260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9BC253-0DF6-40EC-91C5-D16A11E532D3}"/>
              </a:ext>
            </a:extLst>
          </p:cNvPr>
          <p:cNvSpPr/>
          <p:nvPr/>
        </p:nvSpPr>
        <p:spPr>
          <a:xfrm>
            <a:off x="-1" y="5324192"/>
            <a:ext cx="8819535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B0AE8-F8D2-40CC-B44E-B439D22E6F2C}"/>
              </a:ext>
            </a:extLst>
          </p:cNvPr>
          <p:cNvSpPr txBox="1"/>
          <p:nvPr/>
        </p:nvSpPr>
        <p:spPr>
          <a:xfrm>
            <a:off x="309547" y="280219"/>
            <a:ext cx="131959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2023.11.08.</a:t>
            </a:r>
            <a:r>
              <a:rPr lang="ko-KR" altLang="en-US" sz="1400" u="sng" dirty="0"/>
              <a:t>수</a:t>
            </a:r>
            <a:r>
              <a:rPr lang="en-US" altLang="ko-KR" sz="1400" u="sng" dirty="0"/>
              <a:t>.</a:t>
            </a:r>
            <a:endParaRPr lang="ko-KR" altLang="en-US" sz="14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2349E-3BBD-419D-8471-B1FF97509952}"/>
              </a:ext>
            </a:extLst>
          </p:cNvPr>
          <p:cNvSpPr txBox="1"/>
          <p:nvPr/>
        </p:nvSpPr>
        <p:spPr>
          <a:xfrm>
            <a:off x="2503515" y="1243568"/>
            <a:ext cx="7184980" cy="14745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+mj-ea"/>
                <a:ea typeface="+mj-ea"/>
              </a:rPr>
              <a:t>Camera</a:t>
            </a:r>
            <a:r>
              <a:rPr lang="ko-KR" altLang="en-US" sz="3200" b="1" dirty="0">
                <a:latin typeface="+mj-ea"/>
                <a:ea typeface="+mj-ea"/>
              </a:rPr>
              <a:t>를 이용해 특정 </a:t>
            </a:r>
            <a:r>
              <a:rPr lang="en-US" altLang="ko-KR" sz="3200" b="1" dirty="0">
                <a:latin typeface="+mj-ea"/>
                <a:ea typeface="+mj-ea"/>
              </a:rPr>
              <a:t>line </a:t>
            </a:r>
            <a:r>
              <a:rPr lang="ko-KR" altLang="en-US" sz="3200" b="1" dirty="0">
                <a:latin typeface="+mj-ea"/>
                <a:ea typeface="+mj-ea"/>
              </a:rPr>
              <a:t>따라 주행</a:t>
            </a:r>
            <a:endParaRPr lang="en-US" altLang="ko-KR" sz="32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+mj-ea"/>
                <a:ea typeface="+mj-ea"/>
              </a:rPr>
              <a:t>ROS-Simulation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4E6383-AB4F-426D-96D1-4AA7B23C1599}"/>
              </a:ext>
            </a:extLst>
          </p:cNvPr>
          <p:cNvCxnSpPr>
            <a:cxnSpLocks/>
          </p:cNvCxnSpPr>
          <p:nvPr/>
        </p:nvCxnSpPr>
        <p:spPr>
          <a:xfrm>
            <a:off x="2603228" y="2052236"/>
            <a:ext cx="698554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4CEDB10-31D8-4771-9A87-ADCEDB4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</a:t>
            </a:fld>
            <a:endParaRPr lang="ko-KR" alt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6A6D5-BB83-4086-86EA-053F737D6A45}"/>
              </a:ext>
            </a:extLst>
          </p:cNvPr>
          <p:cNvSpPr txBox="1"/>
          <p:nvPr/>
        </p:nvSpPr>
        <p:spPr>
          <a:xfrm>
            <a:off x="5594902" y="4277440"/>
            <a:ext cx="1002197" cy="9561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Kim.TH</a:t>
            </a: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6BC840D-9786-4AE0-8DC9-527A34D7F230}"/>
              </a:ext>
            </a:extLst>
          </p:cNvPr>
          <p:cNvCxnSpPr>
            <a:cxnSpLocks/>
          </p:cNvCxnSpPr>
          <p:nvPr/>
        </p:nvCxnSpPr>
        <p:spPr>
          <a:xfrm>
            <a:off x="5609718" y="4798410"/>
            <a:ext cx="972565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05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10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3.1. </a:t>
            </a:r>
            <a:r>
              <a:rPr lang="ko-KR" altLang="en-US" sz="2400" dirty="0">
                <a:latin typeface="+mj-ea"/>
                <a:ea typeface="+mj-ea"/>
              </a:rPr>
              <a:t>영상 처리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특정 색 추출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29768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270691" y="598559"/>
            <a:ext cx="5548779" cy="5660881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</a:t>
            </a:r>
            <a:r>
              <a:rPr lang="ko-KR" altLang="en-US" sz="1400" dirty="0">
                <a:latin typeface="+mn-ea"/>
              </a:rPr>
              <a:t>영상 처리 </a:t>
            </a:r>
            <a:r>
              <a:rPr lang="en-US" altLang="ko-KR" sz="1400" dirty="0">
                <a:latin typeface="+mn-ea"/>
              </a:rPr>
              <a:t>: Camera</a:t>
            </a:r>
            <a:r>
              <a:rPr lang="ko-KR" altLang="en-US" sz="1400" dirty="0">
                <a:latin typeface="+mn-ea"/>
              </a:rPr>
              <a:t>에서 출력된 영상을 받아 목적에 맞게 영상을 가공하는 것</a:t>
            </a:r>
            <a:r>
              <a:rPr lang="en-US" altLang="ko-KR" sz="1400" dirty="0">
                <a:latin typeface="+mn-ea"/>
              </a:rPr>
              <a:t>(ex.</a:t>
            </a:r>
            <a:r>
              <a:rPr lang="ko-KR" altLang="en-US" sz="1400" dirty="0">
                <a:latin typeface="+mn-ea"/>
              </a:rPr>
              <a:t> 특정 색 추출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■ 차량이 특정 </a:t>
            </a:r>
            <a:r>
              <a:rPr lang="en-US" altLang="ko-KR" sz="1400" dirty="0">
                <a:latin typeface="+mn-ea"/>
              </a:rPr>
              <a:t>Line</a:t>
            </a:r>
            <a:r>
              <a:rPr lang="ko-KR" altLang="en-US" sz="1400" dirty="0">
                <a:latin typeface="+mn-ea"/>
              </a:rPr>
              <a:t>만 따라 가려면 </a:t>
            </a:r>
            <a:r>
              <a:rPr lang="en-US" altLang="ko-KR" sz="1400" dirty="0">
                <a:latin typeface="+mn-ea"/>
              </a:rPr>
              <a:t>Camera</a:t>
            </a:r>
            <a:r>
              <a:rPr lang="ko-KR" altLang="en-US" sz="1400" dirty="0">
                <a:latin typeface="+mn-ea"/>
              </a:rPr>
              <a:t>로 통해 들어오는 이미지 </a:t>
            </a:r>
            <a:r>
              <a:rPr lang="en-US" altLang="ko-KR" sz="1400" dirty="0">
                <a:latin typeface="+mn-ea"/>
              </a:rPr>
              <a:t>data</a:t>
            </a:r>
            <a:r>
              <a:rPr lang="ko-KR" altLang="en-US" sz="1400" dirty="0">
                <a:latin typeface="+mn-ea"/>
              </a:rPr>
              <a:t>에서 특정 </a:t>
            </a:r>
            <a:r>
              <a:rPr lang="en-US" altLang="ko-KR" sz="1400" dirty="0">
                <a:latin typeface="+mn-ea"/>
              </a:rPr>
              <a:t>Line</a:t>
            </a:r>
            <a:r>
              <a:rPr lang="ko-KR" altLang="en-US" sz="1400" dirty="0">
                <a:latin typeface="+mn-ea"/>
              </a:rPr>
              <a:t>만 추출하고 나머지 </a:t>
            </a:r>
            <a:r>
              <a:rPr lang="en-US" altLang="ko-KR" sz="1400" dirty="0">
                <a:latin typeface="+mn-ea"/>
              </a:rPr>
              <a:t>pixel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값인 검정색으로 영상 처리 해야 함</a:t>
            </a:r>
            <a:r>
              <a:rPr lang="en-US" altLang="ko-KR" sz="1400" dirty="0">
                <a:latin typeface="+mn-ea"/>
              </a:rPr>
              <a:t>. OpenCV </a:t>
            </a:r>
            <a:r>
              <a:rPr lang="ko-KR" altLang="en-US" sz="1400" dirty="0">
                <a:latin typeface="+mn-ea"/>
              </a:rPr>
              <a:t>라이브러리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① </a:t>
            </a:r>
            <a:r>
              <a:rPr lang="en-US" altLang="ko-KR" sz="1400" dirty="0">
                <a:latin typeface="+mn-ea"/>
              </a:rPr>
              <a:t>Camera </a:t>
            </a:r>
            <a:r>
              <a:rPr lang="ko-KR" altLang="en-US" sz="1400" dirty="0">
                <a:latin typeface="+mn-ea"/>
              </a:rPr>
              <a:t>센서로부터 </a:t>
            </a:r>
            <a:r>
              <a:rPr lang="en-US" altLang="ko-KR" sz="1400" dirty="0">
                <a:latin typeface="+mn-ea"/>
              </a:rPr>
              <a:t>cv_prt </a:t>
            </a:r>
            <a:r>
              <a:rPr lang="ko-KR" altLang="en-US" sz="1400" dirty="0">
                <a:latin typeface="+mn-ea"/>
              </a:rPr>
              <a:t>변수에 저장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ko-KR" sz="1400" dirty="0">
                <a:latin typeface="+mn-ea"/>
              </a:rPr>
              <a:t>②</a:t>
            </a:r>
            <a:r>
              <a:rPr lang="en-US" altLang="ko-KR" sz="1400" dirty="0">
                <a:latin typeface="+mn-ea"/>
              </a:rPr>
              <a:t> cvtColor()</a:t>
            </a:r>
            <a:r>
              <a:rPr lang="ko-KR" altLang="en-US" sz="1400" dirty="0">
                <a:latin typeface="+mn-ea"/>
              </a:rPr>
              <a:t>함수를 이용하여 </a:t>
            </a:r>
            <a:r>
              <a:rPr lang="en-US" altLang="ko-KR" sz="1400" dirty="0">
                <a:latin typeface="+mn-ea"/>
              </a:rPr>
              <a:t>BGR </a:t>
            </a:r>
            <a:r>
              <a:rPr lang="ko-KR" altLang="en-US" sz="1400" dirty="0">
                <a:latin typeface="+mn-ea"/>
              </a:rPr>
              <a:t>이미지를 </a:t>
            </a:r>
            <a:r>
              <a:rPr lang="en-US" altLang="ko-KR" sz="1400" dirty="0">
                <a:latin typeface="+mn-ea"/>
              </a:rPr>
              <a:t>HSV</a:t>
            </a:r>
            <a:r>
              <a:rPr lang="ko-KR" altLang="en-US" sz="1400" dirty="0">
                <a:latin typeface="+mn-ea"/>
              </a:rPr>
              <a:t>로 변환하여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hsv_img </a:t>
            </a:r>
            <a:r>
              <a:rPr lang="ko-KR" altLang="en-US" sz="1400" dirty="0">
                <a:latin typeface="+mn-ea"/>
              </a:rPr>
              <a:t>변수에 저장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③ HSV</a:t>
            </a:r>
            <a:r>
              <a:rPr lang="ko-KR" altLang="en-US" sz="1400" dirty="0">
                <a:latin typeface="+mn-ea"/>
              </a:rPr>
              <a:t> 색 공간에서 </a:t>
            </a:r>
            <a:r>
              <a:rPr lang="en-US" altLang="ko-KR" sz="1400" dirty="0">
                <a:latin typeface="+mn-ea"/>
              </a:rPr>
              <a:t>H(</a:t>
            </a:r>
            <a:r>
              <a:rPr lang="ko-KR" altLang="en-US" sz="1400" dirty="0">
                <a:latin typeface="+mn-ea"/>
              </a:rPr>
              <a:t>노랑</a:t>
            </a:r>
            <a:r>
              <a:rPr lang="en-US" altLang="ko-KR" sz="1400" dirty="0">
                <a:latin typeface="+mn-ea"/>
              </a:rPr>
              <a:t>) 60˚ </a:t>
            </a:r>
            <a:r>
              <a:rPr lang="ko-KR" altLang="en-US" sz="1400" dirty="0">
                <a:latin typeface="+mn-ea"/>
              </a:rPr>
              <a:t>근처</a:t>
            </a:r>
            <a:r>
              <a:rPr lang="en-US" altLang="ko-KR" sz="1400" dirty="0">
                <a:latin typeface="+mn-ea"/>
              </a:rPr>
              <a:t>. OpenCV</a:t>
            </a:r>
            <a:r>
              <a:rPr lang="ko-KR" altLang="en-US" sz="1400" dirty="0">
                <a:latin typeface="+mn-ea"/>
              </a:rPr>
              <a:t>에서 색상은 </a:t>
            </a:r>
            <a:r>
              <a:rPr lang="en-US" altLang="ko-KR" sz="1400" dirty="0">
                <a:latin typeface="+mn-ea"/>
              </a:rPr>
              <a:t>360˚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표현이 아닌 </a:t>
            </a:r>
            <a:r>
              <a:rPr lang="en-US" altLang="ko-KR" sz="1400" dirty="0">
                <a:latin typeface="+mn-ea"/>
              </a:rPr>
              <a:t>180˚ </a:t>
            </a:r>
            <a:r>
              <a:rPr lang="ko-KR" altLang="en-US" sz="1400" dirty="0">
                <a:latin typeface="+mn-ea"/>
              </a:rPr>
              <a:t>표현이므로 </a:t>
            </a:r>
            <a:r>
              <a:rPr lang="en-US" altLang="ko-KR" sz="1400" dirty="0">
                <a:latin typeface="+mn-ea"/>
              </a:rPr>
              <a:t>30˚ </a:t>
            </a:r>
            <a:r>
              <a:rPr lang="ko-KR" altLang="en-US" sz="1400" dirty="0">
                <a:latin typeface="+mn-ea"/>
              </a:rPr>
              <a:t>근처가 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=&gt; </a:t>
            </a:r>
            <a:r>
              <a:rPr lang="ko-KR" altLang="en-US" sz="1400" dirty="0">
                <a:latin typeface="+mn-ea"/>
              </a:rPr>
              <a:t>노랑일 경우 </a:t>
            </a:r>
            <a:r>
              <a:rPr lang="en-US" altLang="ko-KR" sz="1400" dirty="0">
                <a:latin typeface="+mn-ea"/>
              </a:rPr>
              <a:t>: (20≤H≤40)&amp;&amp;(S≥100)&amp;&amp;(V ≥100)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④ inRange()</a:t>
            </a:r>
            <a:r>
              <a:rPr lang="ko-KR" altLang="en-US" sz="1400" dirty="0">
                <a:latin typeface="+mn-ea"/>
              </a:rPr>
              <a:t>함수를 이용하여 노란색은 흰색</a:t>
            </a:r>
            <a:r>
              <a:rPr lang="en-US" altLang="ko-KR" sz="1400" dirty="0">
                <a:latin typeface="+mn-ea"/>
              </a:rPr>
              <a:t>(255),</a:t>
            </a:r>
            <a:r>
              <a:rPr lang="ko-KR" altLang="en-US" sz="1400" dirty="0">
                <a:latin typeface="+mn-ea"/>
              </a:rPr>
              <a:t> 나머지 색은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검정색</a:t>
            </a:r>
            <a:r>
              <a:rPr lang="en-US" altLang="ko-KR" sz="1400" dirty="0">
                <a:latin typeface="+mn-ea"/>
              </a:rPr>
              <a:t>(0)</a:t>
            </a:r>
            <a:r>
              <a:rPr lang="ko-KR" altLang="en-US" sz="1400" dirty="0">
                <a:latin typeface="+mn-ea"/>
              </a:rPr>
              <a:t>으로 표현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ko-KR" sz="1400" dirty="0">
                <a:latin typeface="+mn-ea"/>
              </a:rPr>
              <a:t>⑤</a:t>
            </a:r>
            <a:r>
              <a:rPr lang="en-US" altLang="ko-KR" sz="1400" dirty="0">
                <a:latin typeface="+mn-ea"/>
              </a:rPr>
              <a:t> Camera </a:t>
            </a:r>
            <a:r>
              <a:rPr lang="ko-KR" altLang="en-US" sz="1400" dirty="0">
                <a:latin typeface="+mn-ea"/>
              </a:rPr>
              <a:t>이미지 상단은 자율 주행 시 거리가 먼 곳을 나타냄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따라서 차량과 가까이 있는 곳을 인식하도록 이미지 범위 설정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ko-KR" sz="1400" dirty="0">
                <a:latin typeface="+mn-ea"/>
              </a:rPr>
              <a:t>⑥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이미지 범위 밖의 </a:t>
            </a:r>
            <a:r>
              <a:rPr lang="en-US" altLang="ko-KR" sz="1400" dirty="0">
                <a:latin typeface="+mn-ea"/>
              </a:rPr>
              <a:t>pixel </a:t>
            </a:r>
            <a:r>
              <a:rPr lang="ko-KR" altLang="en-US" sz="1400" dirty="0">
                <a:latin typeface="+mn-ea"/>
              </a:rPr>
              <a:t>값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으로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검정색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처리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0164D7-A3A8-4B15-81BB-B0C76FED6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914" y="598559"/>
            <a:ext cx="5978475" cy="566087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B80D56-2FDC-4F18-8C03-BC1A7CB15219}"/>
              </a:ext>
            </a:extLst>
          </p:cNvPr>
          <p:cNvSpPr/>
          <p:nvPr/>
        </p:nvSpPr>
        <p:spPr>
          <a:xfrm>
            <a:off x="6014988" y="964304"/>
            <a:ext cx="198059" cy="21204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A744279-5E9F-4757-844F-47786A87D763}"/>
              </a:ext>
            </a:extLst>
          </p:cNvPr>
          <p:cNvSpPr/>
          <p:nvPr/>
        </p:nvSpPr>
        <p:spPr>
          <a:xfrm>
            <a:off x="6014988" y="1701494"/>
            <a:ext cx="198059" cy="21204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2595DC8-835C-4E25-9DC4-58B8444F1C00}"/>
              </a:ext>
            </a:extLst>
          </p:cNvPr>
          <p:cNvSpPr/>
          <p:nvPr/>
        </p:nvSpPr>
        <p:spPr>
          <a:xfrm>
            <a:off x="6005033" y="2744848"/>
            <a:ext cx="198059" cy="21204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E8E6AB4-9250-4483-916D-164700E4CF95}"/>
              </a:ext>
            </a:extLst>
          </p:cNvPr>
          <p:cNvSpPr/>
          <p:nvPr/>
        </p:nvSpPr>
        <p:spPr>
          <a:xfrm>
            <a:off x="5996970" y="3031231"/>
            <a:ext cx="198059" cy="21204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FA3032-A0B4-4DB5-A527-507EEDC764D5}"/>
              </a:ext>
            </a:extLst>
          </p:cNvPr>
          <p:cNvSpPr/>
          <p:nvPr/>
        </p:nvSpPr>
        <p:spPr>
          <a:xfrm>
            <a:off x="5996969" y="3509373"/>
            <a:ext cx="198059" cy="21204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6DC9F1-7F08-400B-A432-4115E5151F1D}"/>
              </a:ext>
            </a:extLst>
          </p:cNvPr>
          <p:cNvSpPr/>
          <p:nvPr/>
        </p:nvSpPr>
        <p:spPr>
          <a:xfrm>
            <a:off x="5996969" y="4150869"/>
            <a:ext cx="198059" cy="21204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endParaRPr lang="ko-KR" altLang="en-US" sz="1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C61C66-644E-491B-BDEF-9E03D27F8876}"/>
              </a:ext>
            </a:extLst>
          </p:cNvPr>
          <p:cNvCxnSpPr/>
          <p:nvPr/>
        </p:nvCxnSpPr>
        <p:spPr>
          <a:xfrm>
            <a:off x="6236493" y="970696"/>
            <a:ext cx="0" cy="2225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577971-D106-4A3B-9098-FA5C62E69EE3}"/>
              </a:ext>
            </a:extLst>
          </p:cNvPr>
          <p:cNvCxnSpPr/>
          <p:nvPr/>
        </p:nvCxnSpPr>
        <p:spPr>
          <a:xfrm>
            <a:off x="6236494" y="1697523"/>
            <a:ext cx="0" cy="2225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6DB569-BA1C-4E93-9FBE-110A3A86502C}"/>
              </a:ext>
            </a:extLst>
          </p:cNvPr>
          <p:cNvCxnSpPr/>
          <p:nvPr/>
        </p:nvCxnSpPr>
        <p:spPr>
          <a:xfrm>
            <a:off x="6236492" y="2704029"/>
            <a:ext cx="0" cy="296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370E6DB-09DA-4354-B183-568B6C400DE9}"/>
              </a:ext>
            </a:extLst>
          </p:cNvPr>
          <p:cNvCxnSpPr/>
          <p:nvPr/>
        </p:nvCxnSpPr>
        <p:spPr>
          <a:xfrm>
            <a:off x="6236492" y="3031231"/>
            <a:ext cx="0" cy="2225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9B8FE3-2032-478C-9441-13EA7CAEC209}"/>
              </a:ext>
            </a:extLst>
          </p:cNvPr>
          <p:cNvCxnSpPr/>
          <p:nvPr/>
        </p:nvCxnSpPr>
        <p:spPr>
          <a:xfrm>
            <a:off x="6236492" y="3452444"/>
            <a:ext cx="0" cy="296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BEBFA71-DE30-4497-B35D-DBF04209597C}"/>
              </a:ext>
            </a:extLst>
          </p:cNvPr>
          <p:cNvCxnSpPr>
            <a:cxnSpLocks/>
          </p:cNvCxnSpPr>
          <p:nvPr/>
        </p:nvCxnSpPr>
        <p:spPr>
          <a:xfrm>
            <a:off x="6236492" y="4174315"/>
            <a:ext cx="0" cy="20154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9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11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img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>
                <a:hlinkClick r:id="rId2"/>
              </a:rPr>
              <a:t>마스터양 </a:t>
            </a:r>
            <a:r>
              <a:rPr lang="en-US" altLang="ko-KR" sz="1400" dirty="0">
                <a:hlinkClick r:id="rId2"/>
              </a:rPr>
              <a:t>blog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8121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3.1. </a:t>
            </a:r>
            <a:r>
              <a:rPr lang="ko-KR" altLang="en-US" sz="2400" dirty="0">
                <a:latin typeface="+mj-ea"/>
                <a:ea typeface="+mj-ea"/>
              </a:rPr>
              <a:t>영상 처리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특정 색 추출</a:t>
            </a:r>
            <a:r>
              <a:rPr lang="en-US" altLang="ko-KR" sz="2400" dirty="0">
                <a:latin typeface="+mj-ea"/>
                <a:ea typeface="+mj-ea"/>
              </a:rPr>
              <a:t>) </a:t>
            </a:r>
            <a:r>
              <a:rPr lang="en-US" altLang="ko-KR" sz="1600" dirty="0">
                <a:latin typeface="+mj-ea"/>
                <a:ea typeface="+mj-ea"/>
              </a:rPr>
              <a:t>- HSV </a:t>
            </a:r>
            <a:r>
              <a:rPr lang="ko-KR" altLang="en-US" sz="1600" dirty="0">
                <a:latin typeface="+mj-ea"/>
                <a:ea typeface="+mj-ea"/>
              </a:rPr>
              <a:t>색 공간으로 변환하는 이유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47468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720045" y="1573753"/>
            <a:ext cx="5137140" cy="4772003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RGB(Red, Green, Blue)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빨강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초록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파랑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가지 색의 조합으로 색을 표현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영상에서 하나의 </a:t>
            </a:r>
            <a:r>
              <a:rPr lang="en-US" altLang="ko-KR" sz="1400" dirty="0">
                <a:latin typeface="+mn-ea"/>
              </a:rPr>
              <a:t>pixel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latin typeface="+mn-ea"/>
              </a:rPr>
              <a:t>RGB</a:t>
            </a:r>
            <a:r>
              <a:rPr lang="ko-KR" altLang="en-US" sz="1400" dirty="0">
                <a:latin typeface="+mn-ea"/>
              </a:rPr>
              <a:t>에 대해 </a:t>
            </a:r>
            <a:r>
              <a:rPr lang="en-US" altLang="ko-KR" sz="1400" dirty="0">
                <a:latin typeface="+mn-ea"/>
              </a:rPr>
              <a:t>8</a:t>
            </a:r>
            <a:r>
              <a:rPr lang="ko-KR" altLang="en-US" sz="1400" dirty="0">
                <a:latin typeface="+mn-ea"/>
              </a:rPr>
              <a:t>비트인 </a:t>
            </a:r>
            <a:r>
              <a:rPr lang="en-US" altLang="ko-KR" sz="1400" dirty="0">
                <a:latin typeface="+mn-ea"/>
              </a:rPr>
              <a:t>0~255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정수로 나타내어 색상을 표현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RGB</a:t>
            </a:r>
            <a:r>
              <a:rPr lang="ko-KR" altLang="en-US" sz="1400" dirty="0">
                <a:latin typeface="+mn-ea"/>
              </a:rPr>
              <a:t>의 조합으로 색상을 표현함으로 한 가지 색상만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추출하기에는 부족한 부분이 존재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921395-D619-46D2-87CC-8BD1B9D15EA9}"/>
              </a:ext>
            </a:extLst>
          </p:cNvPr>
          <p:cNvSpPr txBox="1"/>
          <p:nvPr/>
        </p:nvSpPr>
        <p:spPr>
          <a:xfrm>
            <a:off x="3013518" y="5545010"/>
            <a:ext cx="52181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RGB</a:t>
            </a:r>
            <a:endParaRPr lang="ko-KR" altLang="en-US" sz="1400" u="sng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28127C-A2DB-493A-AB54-9C576D816165}"/>
              </a:ext>
            </a:extLst>
          </p:cNvPr>
          <p:cNvGrpSpPr/>
          <p:nvPr/>
        </p:nvGrpSpPr>
        <p:grpSpPr>
          <a:xfrm>
            <a:off x="3502680" y="3972130"/>
            <a:ext cx="1532001" cy="1398619"/>
            <a:chOff x="2195123" y="2733558"/>
            <a:chExt cx="1542221" cy="13908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1BFC30-41FA-4B42-95B9-B9FD998B2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123" y="2733558"/>
              <a:ext cx="1542221" cy="13908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1E2E07-6911-4F64-AEDB-347EC10D805B}"/>
                </a:ext>
              </a:extLst>
            </p:cNvPr>
            <p:cNvSpPr txBox="1"/>
            <p:nvPr/>
          </p:nvSpPr>
          <p:spPr>
            <a:xfrm>
              <a:off x="3060028" y="3539934"/>
              <a:ext cx="53412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u="sng" dirty="0"/>
                <a:t>Blue</a:t>
              </a:r>
              <a:endParaRPr lang="ko-KR" altLang="en-US" sz="1400" u="sng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CA70F2-BA36-4DD7-A277-517ADF7EDFFE}"/>
                </a:ext>
              </a:extLst>
            </p:cNvPr>
            <p:cNvSpPr txBox="1"/>
            <p:nvPr/>
          </p:nvSpPr>
          <p:spPr>
            <a:xfrm>
              <a:off x="2296818" y="3539935"/>
              <a:ext cx="66941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u="sng" dirty="0"/>
                <a:t>Green</a:t>
              </a:r>
              <a:endParaRPr lang="ko-KR" altLang="en-US" sz="1400" u="sng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5BD73C-BE5F-434E-8A3A-04EFDC137846}"/>
                </a:ext>
              </a:extLst>
            </p:cNvPr>
            <p:cNvSpPr txBox="1"/>
            <p:nvPr/>
          </p:nvSpPr>
          <p:spPr>
            <a:xfrm>
              <a:off x="2720332" y="2955430"/>
              <a:ext cx="49180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u="sng" dirty="0"/>
                <a:t>Red</a:t>
              </a:r>
              <a:endParaRPr lang="ko-KR" altLang="en-US" sz="1400" u="sng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93280A3-D079-478D-AA20-DA9E3F9C996E}"/>
              </a:ext>
            </a:extLst>
          </p:cNvPr>
          <p:cNvSpPr/>
          <p:nvPr/>
        </p:nvSpPr>
        <p:spPr>
          <a:xfrm>
            <a:off x="6201509" y="1573753"/>
            <a:ext cx="5137140" cy="4772003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HSV(Hue:</a:t>
            </a:r>
            <a:r>
              <a:rPr lang="ko-KR" altLang="en-US" sz="1400" dirty="0">
                <a:latin typeface="+mn-ea"/>
              </a:rPr>
              <a:t>색상</a:t>
            </a:r>
            <a:r>
              <a:rPr lang="en-US" altLang="ko-KR" sz="1400" dirty="0">
                <a:latin typeface="+mn-ea"/>
              </a:rPr>
              <a:t>, Saturation:</a:t>
            </a:r>
            <a:r>
              <a:rPr lang="ko-KR" altLang="en-US" sz="1400" dirty="0">
                <a:latin typeface="+mn-ea"/>
              </a:rPr>
              <a:t>채도</a:t>
            </a:r>
            <a:r>
              <a:rPr lang="en-US" altLang="ko-KR" sz="1400" dirty="0">
                <a:latin typeface="+mn-ea"/>
              </a:rPr>
              <a:t>, Value:</a:t>
            </a:r>
            <a:r>
              <a:rPr lang="ko-KR" altLang="en-US" sz="1400" dirty="0">
                <a:latin typeface="+mn-ea"/>
              </a:rPr>
              <a:t>명도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색상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채도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명도의 조합으로 색을 표현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Hue : </a:t>
            </a:r>
            <a:r>
              <a:rPr lang="ko-KR" altLang="en-US" sz="1400" dirty="0">
                <a:latin typeface="+mn-ea"/>
              </a:rPr>
              <a:t>가시광선 스펙트럼을 고리모양으로 배치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   : </a:t>
            </a:r>
            <a:r>
              <a:rPr lang="ko-KR" altLang="en-US" sz="1400" dirty="0">
                <a:latin typeface="+mn-ea"/>
              </a:rPr>
              <a:t>스펙트럼의 파장이 제일 긴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빨강색 계열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색 </a:t>
            </a:r>
            <a:r>
              <a:rPr lang="en-US" altLang="ko-KR" sz="1400" dirty="0">
                <a:latin typeface="+mn-ea"/>
              </a:rPr>
              <a:t>0˚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Saturation : </a:t>
            </a:r>
            <a:r>
              <a:rPr lang="ko-KR" altLang="en-US" sz="1400" dirty="0">
                <a:latin typeface="+mn-ea"/>
              </a:rPr>
              <a:t>무채색 </a:t>
            </a:r>
            <a:r>
              <a:rPr lang="en-US" altLang="ko-KR" sz="1400" dirty="0">
                <a:latin typeface="+mn-ea"/>
              </a:rPr>
              <a:t>0. </a:t>
            </a:r>
            <a:r>
              <a:rPr lang="ko-KR" altLang="en-US" sz="1400" dirty="0">
                <a:latin typeface="+mn-ea"/>
              </a:rPr>
              <a:t>가장 진한 색 </a:t>
            </a:r>
            <a:r>
              <a:rPr lang="en-US" altLang="ko-KR" sz="1400" dirty="0">
                <a:latin typeface="+mn-ea"/>
              </a:rPr>
              <a:t>100.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Value : </a:t>
            </a:r>
            <a:r>
              <a:rPr lang="ko-KR" altLang="en-US" sz="1400" dirty="0">
                <a:latin typeface="+mn-ea"/>
              </a:rPr>
              <a:t>색의 밝기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흰색</a:t>
            </a:r>
            <a:r>
              <a:rPr lang="en-US" altLang="ko-KR" sz="1400" dirty="0">
                <a:latin typeface="+mn-ea"/>
              </a:rPr>
              <a:t>&amp;</a:t>
            </a:r>
            <a:r>
              <a:rPr lang="ko-KR" altLang="en-US" sz="1400" dirty="0">
                <a:latin typeface="+mn-ea"/>
              </a:rPr>
              <a:t>빨간색 </a:t>
            </a:r>
            <a:r>
              <a:rPr lang="en-US" altLang="ko-KR" sz="1400" dirty="0">
                <a:latin typeface="+mn-ea"/>
              </a:rPr>
              <a:t>100. </a:t>
            </a:r>
            <a:r>
              <a:rPr lang="ko-KR" altLang="en-US" sz="1400" dirty="0">
                <a:latin typeface="+mn-ea"/>
              </a:rPr>
              <a:t>검정색 </a:t>
            </a:r>
            <a:r>
              <a:rPr lang="en-US" altLang="ko-KR" sz="1400" dirty="0">
                <a:latin typeface="+mn-ea"/>
              </a:rPr>
              <a:t>0.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graphicFrame>
        <p:nvGraphicFramePr>
          <p:cNvPr id="11" name="표 18">
            <a:extLst>
              <a:ext uri="{FF2B5EF4-FFF2-40B4-BE49-F238E27FC236}">
                <a16:creationId xmlns:a16="http://schemas.microsoft.com/office/drawing/2014/main" id="{A8B9659C-2DF0-46B4-BA21-C67056E6E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90476"/>
              </p:ext>
            </p:extLst>
          </p:nvPr>
        </p:nvGraphicFramePr>
        <p:xfrm>
          <a:off x="6498505" y="3948689"/>
          <a:ext cx="3192429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143">
                  <a:extLst>
                    <a:ext uri="{9D8B030D-6E8A-4147-A177-3AD203B41FA5}">
                      <a16:colId xmlns:a16="http://schemas.microsoft.com/office/drawing/2014/main" val="794216579"/>
                    </a:ext>
                  </a:extLst>
                </a:gridCol>
                <a:gridCol w="1064143">
                  <a:extLst>
                    <a:ext uri="{9D8B030D-6E8A-4147-A177-3AD203B41FA5}">
                      <a16:colId xmlns:a16="http://schemas.microsoft.com/office/drawing/2014/main" val="2753019523"/>
                    </a:ext>
                  </a:extLst>
                </a:gridCol>
                <a:gridCol w="1064143">
                  <a:extLst>
                    <a:ext uri="{9D8B030D-6E8A-4147-A177-3AD203B41FA5}">
                      <a16:colId xmlns:a16="http://schemas.microsoft.com/office/drawing/2014/main" val="2001940669"/>
                    </a:ext>
                  </a:extLst>
                </a:gridCol>
              </a:tblGrid>
              <a:tr h="38376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색 공간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OpenCV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022270"/>
                  </a:ext>
                </a:extLst>
              </a:tr>
              <a:tr h="225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Hue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400" dirty="0">
                          <a:latin typeface="+mn-ea"/>
                        </a:rPr>
                        <a:t>˚~360˚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400" dirty="0">
                          <a:latin typeface="+mn-ea"/>
                        </a:rPr>
                        <a:t>~180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900897"/>
                  </a:ext>
                </a:extLst>
              </a:tr>
              <a:tr h="225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Saturation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0%~100%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0~255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84579"/>
                  </a:ext>
                </a:extLst>
              </a:tr>
              <a:tr h="225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0%~100%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0~255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4976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CE1181B-7094-474C-A026-D29F9B9AA1DA}"/>
              </a:ext>
            </a:extLst>
          </p:cNvPr>
          <p:cNvSpPr txBox="1"/>
          <p:nvPr/>
        </p:nvSpPr>
        <p:spPr>
          <a:xfrm>
            <a:off x="10247168" y="5393177"/>
            <a:ext cx="52610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u="sng" dirty="0"/>
              <a:t>HSV</a:t>
            </a:r>
            <a:endParaRPr lang="ko-KR" altLang="en-US" sz="1400" u="sng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2B80B67-4B77-461F-8677-501DAFBE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238" y="3825057"/>
            <a:ext cx="1679734" cy="161649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DBE9269-4544-4A33-AD54-404904EA51D1}"/>
              </a:ext>
            </a:extLst>
          </p:cNvPr>
          <p:cNvSpPr/>
          <p:nvPr/>
        </p:nvSpPr>
        <p:spPr>
          <a:xfrm>
            <a:off x="720045" y="645446"/>
            <a:ext cx="7345432" cy="754046"/>
          </a:xfrm>
          <a:prstGeom prst="roundRect">
            <a:avLst>
              <a:gd name="adj" fmla="val 794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RGB</a:t>
            </a:r>
            <a:r>
              <a:rPr lang="ko-KR" altLang="en-US" sz="1400" b="1" u="sng" dirty="0">
                <a:latin typeface="+mn-ea"/>
              </a:rPr>
              <a:t>인 빨강</a:t>
            </a:r>
            <a:r>
              <a:rPr lang="en-US" altLang="ko-KR" sz="1400" b="1" u="sng" dirty="0">
                <a:latin typeface="+mn-ea"/>
              </a:rPr>
              <a:t>, </a:t>
            </a:r>
            <a:r>
              <a:rPr lang="ko-KR" altLang="en-US" sz="1400" b="1" u="sng" dirty="0">
                <a:latin typeface="+mn-ea"/>
              </a:rPr>
              <a:t>초록</a:t>
            </a:r>
            <a:r>
              <a:rPr lang="en-US" altLang="ko-KR" sz="1400" b="1" u="sng" dirty="0">
                <a:latin typeface="+mn-ea"/>
              </a:rPr>
              <a:t>, </a:t>
            </a:r>
            <a:r>
              <a:rPr lang="ko-KR" altLang="en-US" sz="1400" b="1" u="sng" dirty="0">
                <a:latin typeface="+mn-ea"/>
              </a:rPr>
              <a:t>파랑 </a:t>
            </a:r>
            <a:r>
              <a:rPr lang="en-US" altLang="ko-KR" sz="1400" b="1" u="sng" dirty="0">
                <a:latin typeface="+mn-ea"/>
              </a:rPr>
              <a:t>3</a:t>
            </a:r>
            <a:r>
              <a:rPr lang="ko-KR" altLang="en-US" sz="1400" b="1" u="sng" dirty="0">
                <a:latin typeface="+mn-ea"/>
              </a:rPr>
              <a:t>가지 색상의 조합</a:t>
            </a:r>
            <a:r>
              <a:rPr lang="ko-KR" altLang="en-US" sz="1400" dirty="0">
                <a:latin typeface="+mn-ea"/>
              </a:rPr>
              <a:t>인 반면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b="1" u="sng" dirty="0">
                <a:latin typeface="+mn-ea"/>
              </a:rPr>
              <a:t>HSV</a:t>
            </a:r>
            <a:r>
              <a:rPr lang="ko-KR" altLang="en-US" sz="1400" b="1" u="sng" dirty="0">
                <a:latin typeface="+mn-ea"/>
              </a:rPr>
              <a:t>는 색상</a:t>
            </a:r>
            <a:r>
              <a:rPr lang="en-US" altLang="ko-KR" sz="1400" b="1" u="sng" dirty="0">
                <a:latin typeface="+mn-ea"/>
              </a:rPr>
              <a:t>, </a:t>
            </a:r>
            <a:r>
              <a:rPr lang="ko-KR" altLang="en-US" sz="1400" b="1" u="sng" dirty="0">
                <a:latin typeface="+mn-ea"/>
              </a:rPr>
              <a:t>채도</a:t>
            </a:r>
            <a:r>
              <a:rPr lang="en-US" altLang="ko-KR" sz="1400" b="1" u="sng" dirty="0">
                <a:latin typeface="+mn-ea"/>
              </a:rPr>
              <a:t>, </a:t>
            </a:r>
            <a:r>
              <a:rPr lang="ko-KR" altLang="en-US" sz="1400" b="1" u="sng" dirty="0">
                <a:latin typeface="+mn-ea"/>
              </a:rPr>
              <a:t>명도의 조합</a:t>
            </a:r>
            <a:r>
              <a:rPr lang="ko-KR" altLang="en-US" sz="1400" dirty="0">
                <a:latin typeface="+mn-ea"/>
              </a:rPr>
              <a:t>이므로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색상 값인 각도 범위만 잘 설정한다면 특정 색 추출이 </a:t>
            </a:r>
            <a:r>
              <a:rPr lang="en-US" altLang="ko-KR" sz="1400" dirty="0">
                <a:latin typeface="+mn-ea"/>
              </a:rPr>
              <a:t>RGB</a:t>
            </a:r>
            <a:r>
              <a:rPr lang="ko-KR" altLang="en-US" sz="1400" dirty="0">
                <a:latin typeface="+mn-ea"/>
              </a:rPr>
              <a:t>보다 용이함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5148A0-ACBF-46C4-A8BD-5F28B6999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466" y="3764141"/>
            <a:ext cx="1437550" cy="161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6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12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4577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3.2. </a:t>
            </a:r>
            <a:r>
              <a:rPr lang="ko-KR" altLang="en-US" sz="2400" dirty="0">
                <a:latin typeface="+mj-ea"/>
                <a:ea typeface="+mj-ea"/>
              </a:rPr>
              <a:t>이미지 중심과 무게 중심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42423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DBE9269-4544-4A33-AD54-404904EA51D1}"/>
              </a:ext>
            </a:extLst>
          </p:cNvPr>
          <p:cNvSpPr/>
          <p:nvPr/>
        </p:nvSpPr>
        <p:spPr>
          <a:xfrm>
            <a:off x="435085" y="720536"/>
            <a:ext cx="6047865" cy="5493709"/>
          </a:xfrm>
          <a:prstGeom prst="roundRect">
            <a:avLst>
              <a:gd name="adj" fmla="val 903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</a:t>
            </a:r>
            <a:r>
              <a:rPr lang="ko-KR" altLang="en-US" sz="1400" dirty="0">
                <a:latin typeface="+mn-ea"/>
              </a:rPr>
              <a:t>이미지 중심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이미지 크기에서 가로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세로 </a:t>
            </a:r>
            <a:r>
              <a:rPr lang="en-US" altLang="ko-KR" sz="1400" dirty="0">
                <a:latin typeface="+mn-ea"/>
              </a:rPr>
              <a:t>1/2 </a:t>
            </a:r>
            <a:r>
              <a:rPr lang="ko-KR" altLang="en-US" sz="1400" dirty="0">
                <a:latin typeface="+mn-ea"/>
              </a:rPr>
              <a:t>한 지점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영상 중심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</a:t>
            </a:r>
            <a:r>
              <a:rPr lang="ko-KR" altLang="en-US" sz="1400" dirty="0">
                <a:latin typeface="+mn-ea"/>
              </a:rPr>
              <a:t>무게 중심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일반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중력에 의한 알짜 회전력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토크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이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인 지점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        : </a:t>
            </a:r>
            <a:r>
              <a:rPr lang="ko-KR" altLang="en-US" sz="1400" dirty="0">
                <a:latin typeface="+mn-ea"/>
              </a:rPr>
              <a:t>영상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영상에서 총 </a:t>
            </a:r>
            <a:r>
              <a:rPr lang="en-US" altLang="ko-KR" sz="1400" dirty="0">
                <a:latin typeface="+mn-ea"/>
              </a:rPr>
              <a:t>pixel</a:t>
            </a:r>
            <a:r>
              <a:rPr lang="ko-KR" altLang="en-US" sz="1400" dirty="0">
                <a:latin typeface="+mn-ea"/>
              </a:rPr>
              <a:t>합에 대한 알짜 </a:t>
            </a:r>
            <a:r>
              <a:rPr lang="en-US" altLang="ko-KR" sz="1400" dirty="0">
                <a:latin typeface="+mn-ea"/>
              </a:rPr>
              <a:t>pixel</a:t>
            </a:r>
            <a:r>
              <a:rPr lang="ko-KR" altLang="en-US" sz="1400" dirty="0">
                <a:latin typeface="+mn-ea"/>
              </a:rPr>
              <a:t>의 위치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          =&gt; </a:t>
            </a:r>
            <a:r>
              <a:rPr lang="ko-KR" altLang="en-US" sz="1400" dirty="0">
                <a:latin typeface="+mn-ea"/>
              </a:rPr>
              <a:t>검정색은 </a:t>
            </a:r>
            <a:r>
              <a:rPr lang="en-US" altLang="ko-KR" sz="1400" dirty="0">
                <a:latin typeface="+mn-ea"/>
              </a:rPr>
              <a:t>pixel</a:t>
            </a:r>
            <a:r>
              <a:rPr lang="ko-KR" altLang="en-US" sz="1400" dirty="0">
                <a:latin typeface="+mn-ea"/>
              </a:rPr>
              <a:t>값이 </a:t>
            </a:r>
            <a:r>
              <a:rPr lang="en-US" altLang="ko-KR" sz="1400" dirty="0">
                <a:latin typeface="+mn-ea"/>
              </a:rPr>
              <a:t>0 </a:t>
            </a:r>
            <a:r>
              <a:rPr lang="ko-KR" altLang="en-US" sz="1400" dirty="0">
                <a:latin typeface="+mn-ea"/>
              </a:rPr>
              <a:t>이므로 색상에 대한 중심을 의미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OpenCV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Moments() </a:t>
            </a:r>
            <a:r>
              <a:rPr lang="ko-KR" altLang="en-US" sz="1400" dirty="0">
                <a:latin typeface="+mn-ea"/>
              </a:rPr>
              <a:t>함수를 이용하여 구할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m00 : </a:t>
            </a:r>
            <a:r>
              <a:rPr lang="ko-KR" altLang="en-US" sz="1400" dirty="0">
                <a:latin typeface="+mn-ea"/>
              </a:rPr>
              <a:t>영상 전체의 </a:t>
            </a:r>
            <a:r>
              <a:rPr lang="en-US" altLang="ko-KR" sz="1400" dirty="0">
                <a:latin typeface="+mn-ea"/>
              </a:rPr>
              <a:t>pixel </a:t>
            </a:r>
            <a:r>
              <a:rPr lang="ko-KR" altLang="en-US" sz="1400" dirty="0">
                <a:latin typeface="+mn-ea"/>
              </a:rPr>
              <a:t>값의 총 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m10 : </a:t>
            </a:r>
            <a:r>
              <a:rPr lang="ko-KR" altLang="en-US" sz="1400" dirty="0">
                <a:latin typeface="+mn-ea"/>
              </a:rPr>
              <a:t>가로 방향 </a:t>
            </a:r>
            <a:r>
              <a:rPr lang="en-US" altLang="ko-KR" sz="1400" dirty="0">
                <a:latin typeface="+mn-ea"/>
              </a:rPr>
              <a:t>pixel</a:t>
            </a:r>
            <a:r>
              <a:rPr lang="ko-KR" altLang="en-US" sz="1400" dirty="0">
                <a:latin typeface="+mn-ea"/>
              </a:rPr>
              <a:t> 값의 총 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m01 : </a:t>
            </a:r>
            <a:r>
              <a:rPr lang="ko-KR" altLang="en-US" sz="1400" dirty="0">
                <a:latin typeface="+mn-ea"/>
              </a:rPr>
              <a:t>세로 방향 </a:t>
            </a:r>
            <a:r>
              <a:rPr lang="en-US" altLang="ko-KR" sz="1400" dirty="0">
                <a:latin typeface="+mn-ea"/>
              </a:rPr>
              <a:t>pixel </a:t>
            </a:r>
            <a:r>
              <a:rPr lang="ko-KR" altLang="en-US" sz="1400" dirty="0">
                <a:latin typeface="+mn-ea"/>
              </a:rPr>
              <a:t>값의 총 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=&gt; </a:t>
            </a:r>
            <a:r>
              <a:rPr lang="ko-KR" altLang="en-US" sz="1400" dirty="0">
                <a:latin typeface="+mn-ea"/>
              </a:rPr>
              <a:t>무게 중심</a:t>
            </a:r>
            <a:r>
              <a:rPr lang="en-US" altLang="ko-KR" sz="1400" dirty="0">
                <a:latin typeface="+mn-ea"/>
              </a:rPr>
              <a:t>(x', y')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   x' = m10/m00 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   y' = m01/m00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7697CE8-7B41-491A-AE2C-9659C77EFB3C}"/>
              </a:ext>
            </a:extLst>
          </p:cNvPr>
          <p:cNvSpPr/>
          <p:nvPr/>
        </p:nvSpPr>
        <p:spPr>
          <a:xfrm>
            <a:off x="6787662" y="707998"/>
            <a:ext cx="4969253" cy="5493709"/>
          </a:xfrm>
          <a:prstGeom prst="roundRect">
            <a:avLst>
              <a:gd name="adj" fmla="val 903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</a:t>
            </a:r>
            <a:r>
              <a:rPr lang="ko-KR" altLang="en-US" sz="1400" dirty="0">
                <a:latin typeface="+mn-ea"/>
              </a:rPr>
              <a:t>차량 제어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이미지 중심과 무게 중심 활용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이미지 가로 중심 기준으로 무게 중심이 왼쪽 위치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=&gt; </a:t>
            </a:r>
            <a:r>
              <a:rPr lang="ko-KR" altLang="en-US" sz="1400" dirty="0">
                <a:latin typeface="+mn-ea"/>
              </a:rPr>
              <a:t>차량을 왼쪽으로 제어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좌회전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이미지 가로 중심 기준으로 무게 중심이 오른쪽 위치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=&gt; </a:t>
            </a:r>
            <a:r>
              <a:rPr lang="ko-KR" altLang="en-US" sz="1400" dirty="0">
                <a:latin typeface="+mn-ea"/>
              </a:rPr>
              <a:t>차량을 오른쪽으로 제어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우회전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67B914-FFCF-4B3D-96CA-338F18C41769}"/>
              </a:ext>
            </a:extLst>
          </p:cNvPr>
          <p:cNvSpPr/>
          <p:nvPr/>
        </p:nvSpPr>
        <p:spPr>
          <a:xfrm>
            <a:off x="7581900" y="1333500"/>
            <a:ext cx="3302000" cy="149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82B89B-1633-4114-BAC4-18DB7952322C}"/>
              </a:ext>
            </a:extLst>
          </p:cNvPr>
          <p:cNvCxnSpPr/>
          <p:nvPr/>
        </p:nvCxnSpPr>
        <p:spPr>
          <a:xfrm>
            <a:off x="9207500" y="1193800"/>
            <a:ext cx="0" cy="17780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>
            <a:extLst>
              <a:ext uri="{FF2B5EF4-FFF2-40B4-BE49-F238E27FC236}">
                <a16:creationId xmlns:a16="http://schemas.microsoft.com/office/drawing/2014/main" id="{615503C3-3441-40D9-9B99-6D12EF9F85EC}"/>
              </a:ext>
            </a:extLst>
          </p:cNvPr>
          <p:cNvSpPr/>
          <p:nvPr/>
        </p:nvSpPr>
        <p:spPr>
          <a:xfrm>
            <a:off x="8267699" y="1892300"/>
            <a:ext cx="533399" cy="939799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1D0B3CC-229D-4AE9-BEAD-94DB5948932D}"/>
              </a:ext>
            </a:extLst>
          </p:cNvPr>
          <p:cNvSpPr/>
          <p:nvPr/>
        </p:nvSpPr>
        <p:spPr>
          <a:xfrm>
            <a:off x="8453580" y="2320118"/>
            <a:ext cx="161636" cy="1576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0CAEE747-BEBF-4CA1-A32D-076D01F6FBC1}"/>
              </a:ext>
            </a:extLst>
          </p:cNvPr>
          <p:cNvSpPr/>
          <p:nvPr/>
        </p:nvSpPr>
        <p:spPr>
          <a:xfrm>
            <a:off x="9512213" y="935496"/>
            <a:ext cx="1560851" cy="328154"/>
          </a:xfrm>
          <a:prstGeom prst="borderCallout2">
            <a:avLst>
              <a:gd name="adj1" fmla="val 57451"/>
              <a:gd name="adj2" fmla="val -196"/>
              <a:gd name="adj3" fmla="val 57451"/>
              <a:gd name="adj4" fmla="val -7716"/>
              <a:gd name="adj5" fmla="val 124110"/>
              <a:gd name="adj6" fmla="val -20630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이미지 가로 중심</a:t>
            </a: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FA45AFA8-1772-4674-8371-97C7D1D4A10E}"/>
              </a:ext>
            </a:extLst>
          </p:cNvPr>
          <p:cNvSpPr/>
          <p:nvPr/>
        </p:nvSpPr>
        <p:spPr>
          <a:xfrm>
            <a:off x="8996220" y="2864873"/>
            <a:ext cx="1036784" cy="328154"/>
          </a:xfrm>
          <a:prstGeom prst="borderCallout2">
            <a:avLst>
              <a:gd name="adj1" fmla="val 57451"/>
              <a:gd name="adj2" fmla="val -196"/>
              <a:gd name="adj3" fmla="val 57451"/>
              <a:gd name="adj4" fmla="val -15853"/>
              <a:gd name="adj5" fmla="val -127448"/>
              <a:gd name="adj6" fmla="val -3980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 w="0"/>
                <a:solidFill>
                  <a:schemeClr val="tx1"/>
                </a:solidFill>
              </a:rPr>
              <a:t>무게 중심</a:t>
            </a:r>
          </a:p>
        </p:txBody>
      </p:sp>
    </p:spTree>
    <p:extLst>
      <p:ext uri="{BB962C8B-B14F-4D97-AF65-F5344CB8AC3E}">
        <p14:creationId xmlns:p14="http://schemas.microsoft.com/office/powerpoint/2010/main" val="361494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13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0EE30-CCE0-4703-8FA0-A89363508715}"/>
              </a:ext>
            </a:extLst>
          </p:cNvPr>
          <p:cNvSpPr/>
          <p:nvPr/>
        </p:nvSpPr>
        <p:spPr>
          <a:xfrm>
            <a:off x="4104028" y="3311701"/>
            <a:ext cx="8085283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4. Simulation </a:t>
            </a:r>
            <a:r>
              <a:rPr lang="ko-KR" altLang="en-US" sz="3200" dirty="0">
                <a:latin typeface="+mj-ea"/>
                <a:ea typeface="+mj-ea"/>
              </a:rPr>
              <a:t>준비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4DAF9-E875-4FEA-BB7B-37E6F29E9DA8}"/>
              </a:ext>
            </a:extLst>
          </p:cNvPr>
          <p:cNvSpPr txBox="1"/>
          <p:nvPr/>
        </p:nvSpPr>
        <p:spPr>
          <a:xfrm>
            <a:off x="4423001" y="3546300"/>
            <a:ext cx="334599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4.1. ROS?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4.2. TurtleBot?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4.3. ROS, Turtlebot3 Package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4.4. OpenCV </a:t>
            </a:r>
            <a:r>
              <a:rPr lang="ko-KR" altLang="en-US" sz="1600" dirty="0"/>
              <a:t>설치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0AA0AB-C8EC-410E-8E9B-FB381B9BE71C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EB00E-DE94-4B47-863B-0309DFF8DE6E}"/>
              </a:ext>
            </a:extLst>
          </p:cNvPr>
          <p:cNvSpPr txBox="1"/>
          <p:nvPr/>
        </p:nvSpPr>
        <p:spPr>
          <a:xfrm>
            <a:off x="363691" y="-956"/>
            <a:ext cx="817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Camera</a:t>
            </a:r>
            <a:r>
              <a:rPr lang="ko-KR" altLang="en-US" sz="2400" dirty="0">
                <a:latin typeface="+mj-ea"/>
                <a:ea typeface="+mj-ea"/>
              </a:rPr>
              <a:t>를 이용해 특정 </a:t>
            </a:r>
            <a:r>
              <a:rPr lang="en-US" altLang="ko-KR" sz="2400" dirty="0">
                <a:latin typeface="+mj-ea"/>
                <a:ea typeface="+mj-ea"/>
              </a:rPr>
              <a:t>line </a:t>
            </a:r>
            <a:r>
              <a:rPr lang="ko-KR" altLang="en-US" sz="2400" dirty="0">
                <a:latin typeface="+mj-ea"/>
                <a:ea typeface="+mj-ea"/>
              </a:rPr>
              <a:t>따라 주행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D05826-9A00-4B7D-BAE7-37376EB5EBEA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7475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53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14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664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Img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https://docs.ros.org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4.1. ROS?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178230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764207" y="794226"/>
            <a:ext cx="5016659" cy="5269548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ROS?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Robot Operating System</a:t>
            </a:r>
            <a:r>
              <a:rPr lang="ko-KR" altLang="en-US" sz="1400" dirty="0">
                <a:latin typeface="+mn-ea"/>
              </a:rPr>
              <a:t>의 약자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흔히 알고 있는 </a:t>
            </a:r>
            <a:r>
              <a:rPr lang="en-US" altLang="ko-KR" sz="1400" dirty="0">
                <a:latin typeface="+mn-ea"/>
              </a:rPr>
              <a:t>OS(Linux, Windows, Android </a:t>
            </a:r>
            <a:r>
              <a:rPr lang="ko-KR" altLang="en-US" sz="1400" dirty="0">
                <a:latin typeface="+mn-ea"/>
              </a:rPr>
              <a:t>등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프로세스 관리 시스템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인터페이스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프로그램 유틸 등을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사용하여 다수의 이기종 하드웨어 간의 데이터 송수신</a:t>
            </a:r>
            <a:r>
              <a:rPr lang="en-US" altLang="ko-KR" sz="14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스케쥴링</a:t>
            </a:r>
            <a:r>
              <a:rPr lang="en-US" altLang="ko-KR" sz="1400" dirty="0">
                <a:latin typeface="+mn-ea"/>
              </a:rPr>
              <a:t>,  </a:t>
            </a:r>
            <a:r>
              <a:rPr lang="ko-KR" altLang="en-US" sz="1400" dirty="0">
                <a:latin typeface="+mn-ea"/>
              </a:rPr>
              <a:t>에러 처리 등 로봇 소프트웨어 개발을 위한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라이브러리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프레임워크를 제공하는 미들웨어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Open-source Software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en-US" altLang="ko-KR" sz="1400" dirty="0">
                <a:latin typeface="+mn-ea"/>
              </a:rPr>
              <a:t>ROS1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ROS2</a:t>
            </a:r>
            <a:r>
              <a:rPr lang="ko-KR" altLang="en-US" sz="1400" dirty="0">
                <a:latin typeface="+mn-ea"/>
              </a:rPr>
              <a:t>로 전환되는 시기임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Version</a:t>
            </a:r>
            <a:r>
              <a:rPr lang="ko-KR" altLang="en-US" sz="1400" dirty="0">
                <a:latin typeface="+mn-ea"/>
              </a:rPr>
              <a:t>은 알파벳 순으로 명명되고</a:t>
            </a:r>
            <a:r>
              <a:rPr lang="en-US" altLang="ko-KR" sz="14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Ubuntu </a:t>
            </a:r>
            <a:r>
              <a:rPr lang="ko-KR" altLang="en-US" sz="1400" dirty="0">
                <a:latin typeface="+mn-ea"/>
              </a:rPr>
              <a:t>출시 해에 맞춰 </a:t>
            </a:r>
            <a:r>
              <a:rPr lang="en-US" altLang="ko-KR" sz="1400" dirty="0">
                <a:latin typeface="+mn-ea"/>
              </a:rPr>
              <a:t>LTS Version </a:t>
            </a:r>
            <a:r>
              <a:rPr lang="ko-KR" altLang="en-US" sz="1400" dirty="0">
                <a:latin typeface="+mn-ea"/>
              </a:rPr>
              <a:t>출시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AFF42D-316C-4268-92FE-3C2D933C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80" y="5059784"/>
            <a:ext cx="933580" cy="11996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D10DB4-36ED-4076-B66B-FFE8DFAE151B}"/>
              </a:ext>
            </a:extLst>
          </p:cNvPr>
          <p:cNvSpPr txBox="1"/>
          <p:nvPr/>
        </p:nvSpPr>
        <p:spPr>
          <a:xfrm>
            <a:off x="7869600" y="5305334"/>
            <a:ext cx="2218236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/>
              <a:t>ROS</a:t>
            </a:r>
          </a:p>
          <a:p>
            <a:r>
              <a:rPr lang="en-US" altLang="ko-KR" sz="1400" dirty="0"/>
              <a:t>Box Turtle</a:t>
            </a:r>
          </a:p>
          <a:p>
            <a:r>
              <a:rPr lang="en-US" altLang="ko-KR" sz="1400" dirty="0"/>
              <a:t>Release : 2010</a:t>
            </a:r>
            <a:r>
              <a:rPr lang="ko-KR" altLang="en-US" sz="1400" dirty="0"/>
              <a:t>년 </a:t>
            </a:r>
            <a:r>
              <a:rPr lang="en-US" altLang="ko-KR" sz="1400" dirty="0"/>
              <a:t>3</a:t>
            </a:r>
            <a:r>
              <a:rPr lang="ko-KR" altLang="en-US" sz="1400" dirty="0"/>
              <a:t>월 </a:t>
            </a:r>
            <a:r>
              <a:rPr lang="en-US" altLang="ko-KR" sz="1400" dirty="0"/>
              <a:t>2</a:t>
            </a:r>
            <a:r>
              <a:rPr lang="ko-KR" altLang="en-US" sz="1400" dirty="0"/>
              <a:t>일</a:t>
            </a:r>
            <a:endParaRPr lang="en-US" altLang="ko-KR" sz="1400" dirty="0"/>
          </a:p>
          <a:p>
            <a:r>
              <a:rPr lang="en-US" altLang="ko-KR" sz="1400" dirty="0"/>
              <a:t>EOL : --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5DC7E9-DA28-4243-9D4A-A9B758349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780" y="3479756"/>
            <a:ext cx="933580" cy="11996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8AC2FB-50C4-41D0-8523-B25D613E6627}"/>
              </a:ext>
            </a:extLst>
          </p:cNvPr>
          <p:cNvSpPr txBox="1"/>
          <p:nvPr/>
        </p:nvSpPr>
        <p:spPr>
          <a:xfrm>
            <a:off x="7869600" y="3725307"/>
            <a:ext cx="231762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/>
              <a:t>Last ROS. LTS</a:t>
            </a:r>
          </a:p>
          <a:p>
            <a:r>
              <a:rPr lang="en-US" altLang="ko-KR" sz="1400" dirty="0"/>
              <a:t>Noetic Ninjemys</a:t>
            </a:r>
          </a:p>
          <a:p>
            <a:r>
              <a:rPr lang="en-US" altLang="ko-KR" sz="1400" dirty="0"/>
              <a:t>Release : 2020</a:t>
            </a:r>
            <a:r>
              <a:rPr lang="ko-KR" altLang="en-US" sz="1400" dirty="0"/>
              <a:t>년 </a:t>
            </a:r>
            <a:r>
              <a:rPr lang="en-US" altLang="ko-KR" sz="1400" dirty="0"/>
              <a:t>5</a:t>
            </a:r>
            <a:r>
              <a:rPr lang="ko-KR" altLang="en-US" sz="1400" dirty="0"/>
              <a:t>월 </a:t>
            </a:r>
            <a:r>
              <a:rPr lang="en-US" altLang="ko-KR" sz="1400" dirty="0"/>
              <a:t>23</a:t>
            </a:r>
            <a:r>
              <a:rPr lang="ko-KR" altLang="en-US" sz="1400" dirty="0"/>
              <a:t>일</a:t>
            </a:r>
            <a:endParaRPr lang="en-US" altLang="ko-KR" sz="1400" dirty="0"/>
          </a:p>
          <a:p>
            <a:r>
              <a:rPr lang="en-US" altLang="ko-KR" sz="1400" dirty="0"/>
              <a:t>EOL : 2025</a:t>
            </a:r>
            <a:r>
              <a:rPr lang="ko-KR" altLang="en-US" sz="1400" dirty="0"/>
              <a:t>년 </a:t>
            </a:r>
            <a:r>
              <a:rPr lang="en-US" altLang="ko-KR" sz="1400" dirty="0"/>
              <a:t>5</a:t>
            </a:r>
            <a:r>
              <a:rPr lang="ko-KR" altLang="en-US" sz="1400" dirty="0"/>
              <a:t>월</a:t>
            </a:r>
            <a:r>
              <a:rPr lang="en-US" altLang="ko-KR" sz="14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0B6628-D19A-4946-A0D8-117E1CC7D85C}"/>
              </a:ext>
            </a:extLst>
          </p:cNvPr>
          <p:cNvSpPr txBox="1"/>
          <p:nvPr/>
        </p:nvSpPr>
        <p:spPr>
          <a:xfrm>
            <a:off x="7869600" y="2125920"/>
            <a:ext cx="231762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/>
              <a:t>ROS2</a:t>
            </a:r>
          </a:p>
          <a:p>
            <a:r>
              <a:rPr lang="en-US" altLang="ko-KR" sz="1400" dirty="0"/>
              <a:t>Ardent Apalone</a:t>
            </a:r>
          </a:p>
          <a:p>
            <a:r>
              <a:rPr lang="en-US" altLang="ko-KR" sz="1400" dirty="0"/>
              <a:t>Release : 2017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8</a:t>
            </a:r>
            <a:r>
              <a:rPr lang="ko-KR" altLang="en-US" sz="1400" dirty="0"/>
              <a:t>일</a:t>
            </a:r>
            <a:endParaRPr lang="en-US" altLang="ko-KR" sz="1400" dirty="0"/>
          </a:p>
          <a:p>
            <a:r>
              <a:rPr lang="en-US" altLang="ko-KR" sz="1400" dirty="0"/>
              <a:t>EOL : 2018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</a:t>
            </a:r>
            <a:endParaRPr lang="en-US" altLang="ko-KR" sz="1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3B419B3-8784-4997-BA90-59ACC369E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780" y="318381"/>
            <a:ext cx="933580" cy="120031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060A70-471A-4F6C-9804-46DC501A22F9}"/>
              </a:ext>
            </a:extLst>
          </p:cNvPr>
          <p:cNvSpPr txBox="1"/>
          <p:nvPr/>
        </p:nvSpPr>
        <p:spPr>
          <a:xfrm>
            <a:off x="7864328" y="564592"/>
            <a:ext cx="231762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/>
              <a:t>ROS2</a:t>
            </a:r>
          </a:p>
          <a:p>
            <a:r>
              <a:rPr lang="en-US" altLang="ko-KR" sz="1400" dirty="0"/>
              <a:t>Iron Irwini</a:t>
            </a:r>
          </a:p>
          <a:p>
            <a:r>
              <a:rPr lang="en-US" altLang="ko-KR" sz="1400" dirty="0"/>
              <a:t>Release : 2023</a:t>
            </a:r>
            <a:r>
              <a:rPr lang="ko-KR" altLang="en-US" sz="1400" dirty="0"/>
              <a:t>년 </a:t>
            </a:r>
            <a:r>
              <a:rPr lang="en-US" altLang="ko-KR" sz="1400" dirty="0"/>
              <a:t>5</a:t>
            </a:r>
            <a:r>
              <a:rPr lang="ko-KR" altLang="en-US" sz="1400" dirty="0"/>
              <a:t>월 </a:t>
            </a:r>
            <a:r>
              <a:rPr lang="en-US" altLang="ko-KR" sz="1400" dirty="0"/>
              <a:t>23</a:t>
            </a:r>
            <a:r>
              <a:rPr lang="ko-KR" altLang="en-US" sz="1400" dirty="0"/>
              <a:t>일</a:t>
            </a:r>
            <a:endParaRPr lang="en-US" altLang="ko-KR" sz="1400" dirty="0"/>
          </a:p>
          <a:p>
            <a:r>
              <a:rPr lang="en-US" altLang="ko-KR" sz="1400" dirty="0"/>
              <a:t>EOL : 2024</a:t>
            </a:r>
            <a:r>
              <a:rPr lang="ko-KR" altLang="en-US" sz="1400" dirty="0"/>
              <a:t>년 </a:t>
            </a:r>
            <a:r>
              <a:rPr lang="en-US" altLang="ko-KR" sz="1400" dirty="0"/>
              <a:t>11</a:t>
            </a:r>
            <a:r>
              <a:rPr lang="ko-KR" altLang="en-US" sz="1400" dirty="0"/>
              <a:t>월</a:t>
            </a:r>
            <a:endParaRPr lang="en-US" altLang="ko-KR" sz="1400" dirty="0"/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4863A4A5-B34B-4AB7-8289-D7623AE4200B}"/>
              </a:ext>
            </a:extLst>
          </p:cNvPr>
          <p:cNvSpPr/>
          <p:nvPr/>
        </p:nvSpPr>
        <p:spPr>
          <a:xfrm>
            <a:off x="7128527" y="1566237"/>
            <a:ext cx="240086" cy="2537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위쪽 38">
            <a:extLst>
              <a:ext uri="{FF2B5EF4-FFF2-40B4-BE49-F238E27FC236}">
                <a16:creationId xmlns:a16="http://schemas.microsoft.com/office/drawing/2014/main" id="{F088FAE0-74A2-4875-B18E-B2EE54A954EC}"/>
              </a:ext>
            </a:extLst>
          </p:cNvPr>
          <p:cNvSpPr/>
          <p:nvPr/>
        </p:nvSpPr>
        <p:spPr>
          <a:xfrm>
            <a:off x="7128527" y="4734711"/>
            <a:ext cx="240086" cy="2537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BE2705-FBF8-4745-B7D5-BB64C31D85FD}"/>
              </a:ext>
            </a:extLst>
          </p:cNvPr>
          <p:cNvSpPr/>
          <p:nvPr/>
        </p:nvSpPr>
        <p:spPr>
          <a:xfrm>
            <a:off x="6729706" y="3429988"/>
            <a:ext cx="3452244" cy="1292183"/>
          </a:xfrm>
          <a:prstGeom prst="roundRect">
            <a:avLst>
              <a:gd name="adj" fmla="val 4508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4D8422-6677-4854-A6A0-F3F4CAED6839}"/>
              </a:ext>
            </a:extLst>
          </p:cNvPr>
          <p:cNvSpPr txBox="1"/>
          <p:nvPr/>
        </p:nvSpPr>
        <p:spPr>
          <a:xfrm>
            <a:off x="10234024" y="4142873"/>
            <a:ext cx="7857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400" u="sng" dirty="0">
                <a:highlight>
                  <a:srgbClr val="00FF00"/>
                </a:highlight>
              </a:rPr>
              <a:t>실습 </a:t>
            </a:r>
            <a:endParaRPr lang="en-US" altLang="ko-KR" sz="1400" u="sng" dirty="0">
              <a:highlight>
                <a:srgbClr val="00FF00"/>
              </a:highlight>
            </a:endParaRPr>
          </a:p>
          <a:p>
            <a:pPr algn="ctr"/>
            <a:r>
              <a:rPr lang="en-US" altLang="ko-KR" sz="1400" u="sng" dirty="0">
                <a:highlight>
                  <a:srgbClr val="00FF00"/>
                </a:highlight>
              </a:rPr>
              <a:t>Version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C3C203-A7ED-4BAB-85D5-7CF10547F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780" y="1898625"/>
            <a:ext cx="933580" cy="1181402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42B242F-6A58-4C5F-ABFB-A123C1BD85AD}"/>
              </a:ext>
            </a:extLst>
          </p:cNvPr>
          <p:cNvCxnSpPr>
            <a:cxnSpLocks/>
          </p:cNvCxnSpPr>
          <p:nvPr/>
        </p:nvCxnSpPr>
        <p:spPr>
          <a:xfrm>
            <a:off x="6617654" y="3254117"/>
            <a:ext cx="415437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584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15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4.2. TurtleBot?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24257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924269-E024-4F7F-B078-77CE4F580449}"/>
              </a:ext>
            </a:extLst>
          </p:cNvPr>
          <p:cNvSpPr/>
          <p:nvPr/>
        </p:nvSpPr>
        <p:spPr>
          <a:xfrm>
            <a:off x="932249" y="531126"/>
            <a:ext cx="5054534" cy="5795747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TurtleBot?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1967</a:t>
            </a:r>
            <a:r>
              <a:rPr lang="ko-KR" altLang="en-US" sz="1400" dirty="0">
                <a:latin typeface="+mn-ea"/>
              </a:rPr>
              <a:t>년 교육용 컴퓨터 프로그래밍 언어인 </a:t>
            </a:r>
            <a:r>
              <a:rPr lang="en-US" altLang="ko-KR" sz="1400" dirty="0">
                <a:latin typeface="+mn-ea"/>
              </a:rPr>
              <a:t>Logo</a:t>
            </a:r>
            <a:r>
              <a:rPr lang="ko-KR" altLang="en-US" sz="1400" dirty="0">
                <a:latin typeface="+mn-ea"/>
              </a:rPr>
              <a:t>를 바탕으로 만들어진 </a:t>
            </a:r>
            <a:r>
              <a:rPr lang="en-US" altLang="ko-KR" sz="1400" dirty="0">
                <a:latin typeface="+mn-ea"/>
              </a:rPr>
              <a:t>Turtle </a:t>
            </a:r>
            <a:r>
              <a:rPr lang="ko-KR" altLang="en-US" sz="1400" dirty="0">
                <a:latin typeface="+mn-ea"/>
              </a:rPr>
              <a:t>로봇에서 시작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2010</a:t>
            </a:r>
            <a:r>
              <a:rPr lang="ko-KR" altLang="en-US" sz="1400" dirty="0">
                <a:latin typeface="+mn-ea"/>
              </a:rPr>
              <a:t>년 </a:t>
            </a:r>
            <a:r>
              <a:rPr lang="en-US" altLang="ko-KR" sz="1400" dirty="0">
                <a:latin typeface="+mn-ea"/>
              </a:rPr>
              <a:t>11</a:t>
            </a:r>
            <a:r>
              <a:rPr lang="ko-KR" altLang="en-US" sz="1400" dirty="0">
                <a:latin typeface="+mn-ea"/>
              </a:rPr>
              <a:t>월 </a:t>
            </a:r>
            <a:r>
              <a:rPr lang="en-US" altLang="ko-KR" sz="1400" dirty="0">
                <a:latin typeface="+mn-ea"/>
              </a:rPr>
              <a:t>ROS </a:t>
            </a:r>
            <a:r>
              <a:rPr lang="ko-KR" altLang="en-US" sz="1400" dirty="0">
                <a:latin typeface="+mn-ea"/>
              </a:rPr>
              <a:t>기반 로봇으로 첫 </a:t>
            </a:r>
            <a:r>
              <a:rPr lang="en-US" altLang="ko-KR" sz="1400" dirty="0">
                <a:latin typeface="+mn-ea"/>
              </a:rPr>
              <a:t>TurtleBot </a:t>
            </a:r>
            <a:r>
              <a:rPr lang="ko-KR" altLang="en-US" sz="1400" dirty="0">
                <a:latin typeface="+mn-ea"/>
              </a:rPr>
              <a:t>나옴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각종 </a:t>
            </a:r>
            <a:r>
              <a:rPr lang="en-US" altLang="ko-KR" sz="1400" dirty="0">
                <a:latin typeface="+mn-ea"/>
              </a:rPr>
              <a:t>sensor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SBC(Single Board Computer)</a:t>
            </a:r>
            <a:r>
              <a:rPr lang="ko-KR" altLang="en-US" sz="1400" dirty="0">
                <a:latin typeface="+mn-ea"/>
              </a:rPr>
              <a:t> 등의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Hardware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Robot</a:t>
            </a:r>
            <a:r>
              <a:rPr lang="ko-KR" altLang="en-US" sz="1400" dirty="0">
                <a:latin typeface="+mn-ea"/>
              </a:rPr>
              <a:t>에 장착하고 </a:t>
            </a:r>
            <a:r>
              <a:rPr lang="en-US" altLang="ko-KR" sz="1400" dirty="0">
                <a:latin typeface="+mn-ea"/>
              </a:rPr>
              <a:t>Open-source software</a:t>
            </a:r>
            <a:r>
              <a:rPr lang="ko-KR" altLang="en-US" sz="1400" dirty="0">
                <a:latin typeface="+mn-ea"/>
              </a:rPr>
              <a:t>를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이용하여 조작 가능함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TurtleBot</a:t>
            </a:r>
            <a:r>
              <a:rPr lang="ko-KR" altLang="en-US" sz="1400" dirty="0">
                <a:latin typeface="+mn-ea"/>
              </a:rPr>
              <a:t>의 핵심 기술은 </a:t>
            </a:r>
            <a:r>
              <a:rPr lang="en-US" altLang="ko-KR" sz="1400" dirty="0">
                <a:latin typeface="+mn-ea"/>
              </a:rPr>
              <a:t>SLAM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Navigation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TurtleBot</a:t>
            </a:r>
            <a:r>
              <a:rPr lang="ko-KR" altLang="en-US" sz="1400" dirty="0">
                <a:latin typeface="+mn-ea"/>
              </a:rPr>
              <a:t>에 장착된 각종 </a:t>
            </a:r>
            <a:r>
              <a:rPr lang="en-US" altLang="ko-KR" sz="1400" dirty="0">
                <a:latin typeface="+mn-ea"/>
              </a:rPr>
              <a:t>Sensor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SLAM </a:t>
            </a:r>
            <a:r>
              <a:rPr lang="ko-KR" altLang="en-US" sz="1400" dirty="0">
                <a:latin typeface="+mn-ea"/>
              </a:rPr>
              <a:t>알고리즘을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사용하여 </a:t>
            </a:r>
            <a:r>
              <a:rPr lang="en-US" altLang="ko-KR" sz="1400" dirty="0">
                <a:latin typeface="+mn-ea"/>
              </a:rPr>
              <a:t>TurtleBot </a:t>
            </a:r>
            <a:r>
              <a:rPr lang="ko-KR" altLang="en-US" sz="1400" dirty="0">
                <a:latin typeface="+mn-ea"/>
              </a:rPr>
              <a:t>주변의 지도를 작성하고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목적지를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입력하여 현재 위치에서 목적지까지 이동 명령을 내리는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등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로봇의 일반적인 제어를 경험할 수 있음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또한 </a:t>
            </a:r>
            <a:r>
              <a:rPr lang="en-US" altLang="ko-KR" sz="1400" dirty="0">
                <a:latin typeface="+mn-ea"/>
              </a:rPr>
              <a:t>TurtleBot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상단에 로봇 팔을 장착 시켜 산업 로봇의 기능 역시 실습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가능함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ABA8E-256D-4073-B679-1A41D698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349" y="220029"/>
            <a:ext cx="3915451" cy="34381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FC3EA1-D9D1-4CD6-ABB4-56FBDA1DF4C7}"/>
              </a:ext>
            </a:extLst>
          </p:cNvPr>
          <p:cNvSpPr txBox="1"/>
          <p:nvPr/>
        </p:nvSpPr>
        <p:spPr>
          <a:xfrm>
            <a:off x="68248" y="6520329"/>
            <a:ext cx="3760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Img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https://www.turtlebot.com/about</a:t>
            </a:r>
            <a:endParaRPr lang="ko-KR" altLang="en-US" sz="1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EB623F0-516E-4061-9E78-B1D6995FF266}"/>
              </a:ext>
            </a:extLst>
          </p:cNvPr>
          <p:cNvSpPr/>
          <p:nvPr/>
        </p:nvSpPr>
        <p:spPr>
          <a:xfrm>
            <a:off x="10041138" y="1839124"/>
            <a:ext cx="960040" cy="690204"/>
          </a:xfrm>
          <a:prstGeom prst="roundRect">
            <a:avLst>
              <a:gd name="adj" fmla="val 10000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B93FF-BA8C-4BC7-A6B2-AEDA18DCA5D5}"/>
              </a:ext>
            </a:extLst>
          </p:cNvPr>
          <p:cNvSpPr txBox="1"/>
          <p:nvPr/>
        </p:nvSpPr>
        <p:spPr>
          <a:xfrm>
            <a:off x="9746747" y="2529328"/>
            <a:ext cx="154882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400" u="sng" dirty="0">
                <a:highlight>
                  <a:srgbClr val="00FF00"/>
                </a:highlight>
              </a:rPr>
              <a:t>실습 사용 </a:t>
            </a:r>
            <a:r>
              <a:rPr lang="en-US" altLang="ko-KR" sz="1400" u="sng" dirty="0">
                <a:highlight>
                  <a:srgbClr val="00FF00"/>
                </a:highlight>
              </a:rPr>
              <a:t>Model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A01D0BA9-EC37-4EDF-B0B0-90054E03D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50697"/>
              </p:ext>
            </p:extLst>
          </p:nvPr>
        </p:nvGraphicFramePr>
        <p:xfrm>
          <a:off x="6860543" y="3794674"/>
          <a:ext cx="4399064" cy="243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9532">
                  <a:extLst>
                    <a:ext uri="{9D8B030D-6E8A-4147-A177-3AD203B41FA5}">
                      <a16:colId xmlns:a16="http://schemas.microsoft.com/office/drawing/2014/main" val="1240153991"/>
                    </a:ext>
                  </a:extLst>
                </a:gridCol>
                <a:gridCol w="2199532">
                  <a:extLst>
                    <a:ext uri="{9D8B030D-6E8A-4147-A177-3AD203B41FA5}">
                      <a16:colId xmlns:a16="http://schemas.microsoft.com/office/drawing/2014/main" val="3157497332"/>
                    </a:ext>
                  </a:extLst>
                </a:gridCol>
              </a:tblGrid>
              <a:tr h="297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Waffle Pi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002271"/>
                  </a:ext>
                </a:extLst>
              </a:tr>
              <a:tr h="297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>
                          <a:solidFill>
                            <a:schemeClr val="tx1"/>
                          </a:solidFill>
                        </a:rPr>
                        <a:t>2D-LiDAR (LDS-01, Hitachi-LG Data Storage)</a:t>
                      </a:r>
                      <a:endParaRPr lang="ko-KR" altLang="en-US" sz="14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106322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Distance Range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120~3500mm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42304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Scan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300 rpm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3540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Angular Range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360˚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358990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Angular Resolution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401206"/>
                  </a:ext>
                </a:extLst>
              </a:tr>
              <a:tr h="297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>
                          <a:solidFill>
                            <a:schemeClr val="tx1"/>
                          </a:solidFill>
                        </a:rPr>
                        <a:t>Camera (</a:t>
                      </a:r>
                      <a:r>
                        <a:rPr lang="it-IT" altLang="ko-KR" sz="1400" u="sng" dirty="0">
                          <a:solidFill>
                            <a:schemeClr val="tx1"/>
                          </a:solidFill>
                        </a:rPr>
                        <a:t>Raspberry Pi Camera Module v2.1)</a:t>
                      </a:r>
                      <a:endParaRPr lang="ko-KR" altLang="en-US" sz="14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347235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Resolution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3280 x 2464, 8MP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514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16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4.3. ROS, Turtlebot3 Package</a:t>
            </a:r>
            <a:r>
              <a:rPr lang="ko-KR" altLang="en-US" sz="2400" dirty="0">
                <a:latin typeface="+mj-ea"/>
                <a:ea typeface="+mj-ea"/>
              </a:rPr>
              <a:t> 설치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22760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640222" y="598560"/>
            <a:ext cx="5210946" cy="5660881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ROS </a:t>
            </a:r>
            <a:r>
              <a:rPr lang="ko-KR" altLang="en-US" sz="1400" b="1" u="sng" dirty="0">
                <a:latin typeface="+mn-ea"/>
              </a:rPr>
              <a:t>설치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ROS1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latin typeface="+mn-ea"/>
              </a:rPr>
              <a:t>2020</a:t>
            </a:r>
            <a:r>
              <a:rPr lang="ko-KR" altLang="en-US" sz="1400" dirty="0">
                <a:latin typeface="+mn-ea"/>
              </a:rPr>
              <a:t>년에 </a:t>
            </a:r>
            <a:r>
              <a:rPr lang="en-US" altLang="ko-KR" sz="1400" dirty="0">
                <a:latin typeface="+mn-ea"/>
              </a:rPr>
              <a:t>Release</a:t>
            </a:r>
            <a:r>
              <a:rPr lang="ko-KR" altLang="en-US" sz="1400" dirty="0">
                <a:latin typeface="+mn-ea"/>
              </a:rPr>
              <a:t>된 </a:t>
            </a:r>
            <a:r>
              <a:rPr lang="en-US" altLang="ko-KR" sz="1400" dirty="0">
                <a:latin typeface="+mn-ea"/>
              </a:rPr>
              <a:t>Noetic </a:t>
            </a:r>
            <a:r>
              <a:rPr lang="ko-KR" altLang="en-US" sz="1400" dirty="0">
                <a:latin typeface="+mn-ea"/>
              </a:rPr>
              <a:t>버전이 마지막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이 버전은 </a:t>
            </a:r>
            <a:r>
              <a:rPr lang="en-US" altLang="ko-KR" sz="1400" dirty="0">
                <a:latin typeface="+mn-ea"/>
              </a:rPr>
              <a:t>Ubuntu 20.04</a:t>
            </a:r>
            <a:r>
              <a:rPr lang="ko-KR" altLang="en-US" sz="1400" dirty="0">
                <a:latin typeface="+mn-ea"/>
              </a:rPr>
              <a:t>에 맞춰져 있음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wikiROS </a:t>
            </a:r>
            <a:r>
              <a:rPr lang="ko-KR" altLang="en-US" sz="1400" dirty="0">
                <a:latin typeface="+mn-ea"/>
              </a:rPr>
              <a:t>사이트에 설치 과정 상세히 기술되어 있음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ROS Noetic </a:t>
            </a:r>
            <a:r>
              <a:rPr lang="ko-KR" altLang="en-US" sz="1400" dirty="0">
                <a:latin typeface="+mn-ea"/>
              </a:rPr>
              <a:t>버전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>
                <a:latin typeface="+mn-ea"/>
                <a:hlinkClick r:id="rId2"/>
              </a:rPr>
              <a:t>http://wiki.ros.org/noetic/Installation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CB3612-3A45-418D-8243-665403C6B5D1}"/>
              </a:ext>
            </a:extLst>
          </p:cNvPr>
          <p:cNvSpPr/>
          <p:nvPr/>
        </p:nvSpPr>
        <p:spPr>
          <a:xfrm>
            <a:off x="6340834" y="598560"/>
            <a:ext cx="5210946" cy="5660879"/>
          </a:xfrm>
          <a:prstGeom prst="roundRect">
            <a:avLst>
              <a:gd name="adj" fmla="val 1416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TurtleBot3 Package  </a:t>
            </a:r>
            <a:r>
              <a:rPr lang="ko-KR" altLang="en-US" sz="1400" b="1" u="sng" dirty="0">
                <a:latin typeface="+mn-ea"/>
              </a:rPr>
              <a:t>설치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Simulation</a:t>
            </a:r>
            <a:r>
              <a:rPr lang="ko-KR" altLang="en-US" sz="1400" dirty="0">
                <a:latin typeface="+mn-ea"/>
              </a:rPr>
              <a:t>을 하기 위해 가상 환경과 가상의 </a:t>
            </a:r>
            <a:r>
              <a:rPr lang="en-US" altLang="ko-KR" sz="1400" dirty="0">
                <a:latin typeface="+mn-ea"/>
              </a:rPr>
              <a:t>TurtleBot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필요 </a:t>
            </a:r>
            <a:r>
              <a:rPr lang="en-US" altLang="ko-KR" sz="1400" dirty="0">
                <a:latin typeface="+mn-ea"/>
              </a:rPr>
              <a:t>=&gt; TurtleBot3 Package</a:t>
            </a:r>
            <a:r>
              <a:rPr lang="ko-KR" altLang="en-US" sz="1400" dirty="0">
                <a:latin typeface="+mn-ea"/>
              </a:rPr>
              <a:t>가 제공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ROBOTIS e-manual </a:t>
            </a:r>
            <a:r>
              <a:rPr lang="ko-KR" altLang="en-US" sz="1400" dirty="0">
                <a:latin typeface="+mn-ea"/>
              </a:rPr>
              <a:t>사이트에 설치 과정 기술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hlinkClick r:id="rId3"/>
              </a:rPr>
              <a:t>https://emanual.robotis.com/docs/en/platform/turtlebot3/quick-start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위의 사이트에서 </a:t>
            </a:r>
            <a:r>
              <a:rPr lang="en-US" altLang="ko-KR" sz="1400" dirty="0">
                <a:latin typeface="+mn-ea"/>
              </a:rPr>
              <a:t>ROS </a:t>
            </a:r>
            <a:r>
              <a:rPr lang="ko-KR" altLang="en-US" sz="1400" dirty="0">
                <a:latin typeface="+mn-ea"/>
              </a:rPr>
              <a:t>버전을 클릭 후 </a:t>
            </a:r>
            <a:r>
              <a:rPr lang="en-US" altLang="ko-KR" sz="1400" dirty="0">
                <a:latin typeface="+mn-ea"/>
              </a:rPr>
              <a:t>3.1.3 </a:t>
            </a:r>
            <a:r>
              <a:rPr lang="ko-KR" altLang="en-US" sz="1400" dirty="0">
                <a:latin typeface="+mn-ea"/>
              </a:rPr>
              <a:t>과정부터 진행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실습은 </a:t>
            </a:r>
            <a:r>
              <a:rPr lang="en-US" altLang="ko-KR" sz="1400" dirty="0">
                <a:latin typeface="+mn-ea"/>
              </a:rPr>
              <a:t>waffle_pi </a:t>
            </a:r>
            <a:r>
              <a:rPr lang="ko-KR" altLang="en-US" sz="1400" dirty="0">
                <a:latin typeface="+mn-ea"/>
              </a:rPr>
              <a:t>모델로 진행하므로 </a:t>
            </a:r>
            <a:r>
              <a:rPr lang="en-US" altLang="ko-KR" sz="1400" dirty="0">
                <a:latin typeface="+mn-ea"/>
              </a:rPr>
              <a:t>3.1.5 </a:t>
            </a:r>
            <a:r>
              <a:rPr lang="ko-KR" altLang="en-US" sz="1400" dirty="0">
                <a:latin typeface="+mn-ea"/>
              </a:rPr>
              <a:t>과정의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설정 시 </a:t>
            </a:r>
            <a:r>
              <a:rPr lang="en-US" altLang="ko-KR" sz="1400" dirty="0">
                <a:latin typeface="+mn-ea"/>
              </a:rPr>
              <a:t>waffle_pi</a:t>
            </a:r>
            <a:r>
              <a:rPr lang="ko-KR" altLang="en-US" sz="1400" dirty="0">
                <a:latin typeface="+mn-ea"/>
              </a:rPr>
              <a:t>를 지정하여 </a:t>
            </a:r>
            <a:r>
              <a:rPr lang="en-US" altLang="ko-KR" sz="1400" dirty="0">
                <a:latin typeface="+mn-ea"/>
              </a:rPr>
              <a:t>bashrc </a:t>
            </a:r>
            <a:r>
              <a:rPr lang="ko-KR" altLang="en-US" sz="1400" dirty="0">
                <a:latin typeface="+mn-ea"/>
              </a:rPr>
              <a:t>파일에 기술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66135F-4BC6-48B3-AABB-D593165CC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322" y="3097182"/>
            <a:ext cx="1732746" cy="22497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83B0EB-BD6A-461B-8A37-4A324379C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42" y="5462417"/>
            <a:ext cx="5044705" cy="6407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9F0AAD-C4D2-4112-90E2-0EE1C0C67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6639" y="3911894"/>
            <a:ext cx="3994650" cy="2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17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4.4. OpenCV</a:t>
            </a:r>
            <a:r>
              <a:rPr lang="ko-KR" altLang="en-US" sz="2400" dirty="0">
                <a:latin typeface="+mj-ea"/>
                <a:ea typeface="+mj-ea"/>
              </a:rPr>
              <a:t> 설치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22760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552001" y="598559"/>
            <a:ext cx="5455778" cy="5660881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■ OpenCV </a:t>
            </a:r>
            <a:r>
              <a:rPr lang="ko-KR" altLang="en-US" sz="1400" b="1" u="sng" dirty="0">
                <a:latin typeface="+mn-ea"/>
              </a:rPr>
              <a:t>설치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① sudo apt install libopencv-dev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② sudo apt install ros-noetic-opencv-apps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③ sudo apt install ros-noetic-cv-*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■ </a:t>
            </a:r>
            <a:r>
              <a:rPr lang="ko-KR" altLang="en-US" sz="1400" b="1" u="sng" dirty="0">
                <a:latin typeface="+mn-ea"/>
              </a:rPr>
              <a:t>패키지 생성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① catkin_create_pkg </a:t>
            </a:r>
            <a:r>
              <a:rPr lang="ko-KR" altLang="en-US" sz="1400" dirty="0">
                <a:latin typeface="+mn-ea"/>
              </a:rPr>
              <a:t>패키지명</a:t>
            </a:r>
            <a:r>
              <a:rPr lang="en-US" altLang="ko-KR" sz="1400" dirty="0">
                <a:latin typeface="+mn-ea"/>
              </a:rPr>
              <a:t> rospy roscpp sensor_msgs geometry_msgs image_transport cv_bridge OpenCV</a:t>
            </a:r>
          </a:p>
          <a:p>
            <a:pPr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 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FB8A457-AAD1-4616-AF24-D363E59A5010}"/>
              </a:ext>
            </a:extLst>
          </p:cNvPr>
          <p:cNvSpPr/>
          <p:nvPr/>
        </p:nvSpPr>
        <p:spPr>
          <a:xfrm>
            <a:off x="6190122" y="598559"/>
            <a:ext cx="5455778" cy="5660881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■ </a:t>
            </a:r>
            <a:r>
              <a:rPr lang="ko-KR" altLang="en-US" sz="1400" b="1" u="sng" dirty="0">
                <a:latin typeface="+mn-ea"/>
              </a:rPr>
              <a:t>패키지 폴더의 </a:t>
            </a:r>
            <a:r>
              <a:rPr lang="en-US" altLang="ko-KR" sz="1400" b="1" u="sng" dirty="0">
                <a:latin typeface="+mn-ea"/>
              </a:rPr>
              <a:t>CMakeLists.txt </a:t>
            </a:r>
            <a:r>
              <a:rPr lang="ko-KR" altLang="en-US" sz="1400" b="1" u="sng" dirty="0">
                <a:latin typeface="+mn-ea"/>
              </a:rPr>
              <a:t>수정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① gedit CMakeLists.txt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② OpenCV </a:t>
            </a:r>
            <a:r>
              <a:rPr lang="ko-KR" altLang="en-US" sz="1400" dirty="0">
                <a:latin typeface="+mn-ea"/>
              </a:rPr>
              <a:t>사용한다는 내용 기입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set(OpenCV_DIR </a:t>
            </a:r>
            <a:r>
              <a:rPr lang="en-US" altLang="ko-KR" sz="1400" u="sng" dirty="0">
                <a:latin typeface="+mn-ea"/>
              </a:rPr>
              <a:t>OpenCVConfig.cmake</a:t>
            </a:r>
            <a:r>
              <a:rPr lang="ko-KR" altLang="en-US" sz="1400" u="sng" dirty="0">
                <a:latin typeface="+mn-ea"/>
              </a:rPr>
              <a:t> 파일 있는 경로 기입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* </a:t>
            </a:r>
            <a:r>
              <a:rPr lang="ko-KR" altLang="en-US" sz="1400" dirty="0">
                <a:latin typeface="+mn-ea"/>
              </a:rPr>
              <a:t>경로 찾기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/usr</a:t>
            </a:r>
            <a:r>
              <a:rPr lang="ko-KR" altLang="en-US" sz="1400" dirty="0">
                <a:latin typeface="+mn-ea"/>
              </a:rPr>
              <a:t> 폴더에서 </a:t>
            </a:r>
            <a:r>
              <a:rPr lang="en-US" altLang="ko-KR" sz="1400" dirty="0">
                <a:latin typeface="+mn-ea"/>
              </a:rPr>
              <a:t>: find ./ -name OpenCVConfig.cmake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③ </a:t>
            </a:r>
            <a:r>
              <a:rPr lang="ko-KR" altLang="en-US" sz="1400" dirty="0">
                <a:latin typeface="+mn-ea"/>
              </a:rPr>
              <a:t>작업 공간에서 컴파일</a:t>
            </a:r>
            <a:r>
              <a:rPr lang="en-US" altLang="ko-KR" sz="1400" dirty="0">
                <a:latin typeface="+mn-ea"/>
              </a:rPr>
              <a:t>(catkin_make)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149E2C1-E696-48CE-AFB5-BD0F1591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86" y="2740699"/>
            <a:ext cx="4914650" cy="5475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ED01BA-4FCC-4853-BFE0-6A070FED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65" y="3509116"/>
            <a:ext cx="5134692" cy="175284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88276C4-B2A3-4324-BFC3-0373C95EDBBA}"/>
              </a:ext>
            </a:extLst>
          </p:cNvPr>
          <p:cNvSpPr/>
          <p:nvPr/>
        </p:nvSpPr>
        <p:spPr>
          <a:xfrm>
            <a:off x="6620112" y="4368800"/>
            <a:ext cx="4742524" cy="279400"/>
          </a:xfrm>
          <a:prstGeom prst="roundRect">
            <a:avLst>
              <a:gd name="adj" fmla="val 10000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9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18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5. Code </a:t>
            </a:r>
            <a:r>
              <a:rPr lang="ko-KR" altLang="en-US" sz="3200" dirty="0">
                <a:latin typeface="+mj-ea"/>
                <a:ea typeface="+mj-ea"/>
              </a:rPr>
              <a:t>실행 및 결과 고찰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9BFEAA-0B5C-40C4-A726-C2F071571FD5}"/>
              </a:ext>
            </a:extLst>
          </p:cNvPr>
          <p:cNvSpPr/>
          <p:nvPr/>
        </p:nvSpPr>
        <p:spPr>
          <a:xfrm>
            <a:off x="3265474" y="3311701"/>
            <a:ext cx="8931181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F7A1A-4D94-44CD-9F6D-BE0D7E72AA04}"/>
              </a:ext>
            </a:extLst>
          </p:cNvPr>
          <p:cNvSpPr txBox="1"/>
          <p:nvPr/>
        </p:nvSpPr>
        <p:spPr>
          <a:xfrm>
            <a:off x="4401938" y="3546300"/>
            <a:ext cx="338812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5.1. data </a:t>
            </a:r>
            <a:r>
              <a:rPr lang="ko-KR" altLang="en-US" sz="1600" dirty="0"/>
              <a:t>전달 </a:t>
            </a:r>
            <a:r>
              <a:rPr lang="en-US" altLang="ko-KR" sz="1600" dirty="0"/>
              <a:t>ROS Message Types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5.2. </a:t>
            </a:r>
            <a:r>
              <a:rPr lang="ko-KR" altLang="en-US" sz="1600" dirty="0"/>
              <a:t>실습 </a:t>
            </a:r>
            <a:r>
              <a:rPr lang="en-US" altLang="ko-KR" sz="1600" dirty="0"/>
              <a:t>Code </a:t>
            </a:r>
            <a:r>
              <a:rPr lang="ko-KR" altLang="en-US" sz="1600" dirty="0"/>
              <a:t>내용 및 결과 고찰</a:t>
            </a:r>
            <a:endParaRPr lang="en-US" altLang="ko-KR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7E0148-2EAE-48AD-9065-1770FF31C1EA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CA88-7F19-49DB-AC62-0EB2A56F5871}"/>
              </a:ext>
            </a:extLst>
          </p:cNvPr>
          <p:cNvSpPr txBox="1"/>
          <p:nvPr/>
        </p:nvSpPr>
        <p:spPr>
          <a:xfrm>
            <a:off x="363691" y="-956"/>
            <a:ext cx="817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Camera</a:t>
            </a:r>
            <a:r>
              <a:rPr lang="ko-KR" altLang="en-US" sz="2400" dirty="0">
                <a:latin typeface="+mj-ea"/>
                <a:ea typeface="+mj-ea"/>
              </a:rPr>
              <a:t>를 이용해 특정 </a:t>
            </a:r>
            <a:r>
              <a:rPr lang="en-US" altLang="ko-KR" sz="2400" dirty="0">
                <a:latin typeface="+mj-ea"/>
                <a:ea typeface="+mj-ea"/>
              </a:rPr>
              <a:t>line </a:t>
            </a:r>
            <a:r>
              <a:rPr lang="ko-KR" altLang="en-US" sz="2400" dirty="0">
                <a:latin typeface="+mj-ea"/>
                <a:ea typeface="+mj-ea"/>
              </a:rPr>
              <a:t>따라 주행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8C3D86E-5B6F-447E-92CE-1B18FA9BA9E8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7475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77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19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5.1. </a:t>
            </a:r>
            <a:r>
              <a:rPr lang="ko-KR" altLang="en-US" sz="2400" dirty="0">
                <a:latin typeface="+mj-ea"/>
                <a:ea typeface="+mj-ea"/>
              </a:rPr>
              <a:t>주요 </a:t>
            </a:r>
            <a:r>
              <a:rPr lang="en-US" altLang="ko-KR" sz="2400" dirty="0">
                <a:latin typeface="+mj-ea"/>
                <a:ea typeface="+mj-ea"/>
              </a:rPr>
              <a:t>data </a:t>
            </a:r>
            <a:r>
              <a:rPr lang="ko-KR" altLang="en-US" sz="2400" dirty="0">
                <a:latin typeface="+mj-ea"/>
                <a:ea typeface="+mj-ea"/>
              </a:rPr>
              <a:t>전달 </a:t>
            </a:r>
            <a:r>
              <a:rPr lang="en-US" altLang="ko-KR" sz="2400" dirty="0">
                <a:latin typeface="+mj-ea"/>
                <a:ea typeface="+mj-ea"/>
              </a:rPr>
              <a:t>ROS Message Types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60960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2497016" y="918722"/>
            <a:ext cx="7197969" cy="5020556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solidFill>
                  <a:schemeClr val="tx1"/>
                </a:solidFill>
                <a:latin typeface="Helvetica Neue"/>
              </a:rPr>
              <a:t>sensor_msgs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- Camera</a:t>
            </a:r>
            <a:r>
              <a:rPr lang="ko-KR" altLang="en-US" sz="1400" dirty="0">
                <a:latin typeface="+mn-ea"/>
              </a:rPr>
              <a:t>나 </a:t>
            </a:r>
            <a:r>
              <a:rPr lang="en-US" altLang="ko-KR" sz="1400" dirty="0">
                <a:latin typeface="+mn-ea"/>
              </a:rPr>
              <a:t>2D/3D-LiDAR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data</a:t>
            </a:r>
            <a:r>
              <a:rPr lang="ko-KR" altLang="en-US" sz="1400" dirty="0">
                <a:latin typeface="+mn-ea"/>
              </a:rPr>
              <a:t>를 정의할 때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i="0" u="sng" strike="noStrike" dirty="0">
              <a:solidFill>
                <a:schemeClr val="tx1"/>
              </a:solidFill>
              <a:effectLst/>
              <a:latin typeface="Helvetica Neue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i="0" u="sng" strike="noStrike" dirty="0">
                <a:solidFill>
                  <a:schemeClr val="tx1"/>
                </a:solidFill>
                <a:effectLst/>
                <a:latin typeface="Helvetica Neue"/>
              </a:rPr>
              <a:t>image_transport::ImageTransport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- Camera</a:t>
            </a:r>
            <a:r>
              <a:rPr lang="ko-KR" altLang="en-US" sz="1400" dirty="0">
                <a:latin typeface="+mn-ea"/>
              </a:rPr>
              <a:t>로부터 얻은 영상 </a:t>
            </a:r>
            <a:r>
              <a:rPr lang="en-US" altLang="ko-KR" sz="1400" dirty="0">
                <a:latin typeface="+mn-ea"/>
              </a:rPr>
              <a:t>data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Topic</a:t>
            </a:r>
            <a:r>
              <a:rPr lang="ko-KR" altLang="en-US" sz="1400" dirty="0">
                <a:latin typeface="+mn-ea"/>
              </a:rPr>
              <a:t>으로 </a:t>
            </a:r>
            <a:r>
              <a:rPr lang="en-US" altLang="ko-KR" sz="1400" dirty="0">
                <a:latin typeface="+mn-ea"/>
              </a:rPr>
              <a:t>Publish </a:t>
            </a:r>
            <a:r>
              <a:rPr lang="ko-KR" altLang="en-US" sz="1400" dirty="0">
                <a:latin typeface="+mn-ea"/>
              </a:rPr>
              <a:t>하거나 </a:t>
            </a:r>
            <a:r>
              <a:rPr lang="en-US" altLang="ko-KR" sz="1400" dirty="0">
                <a:latin typeface="+mn-ea"/>
              </a:rPr>
              <a:t>Subscribe </a:t>
            </a:r>
            <a:r>
              <a:rPr lang="ko-KR" altLang="en-US" sz="1400" dirty="0">
                <a:latin typeface="+mn-ea"/>
              </a:rPr>
              <a:t>할 때 사용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영상 </a:t>
            </a:r>
            <a:r>
              <a:rPr lang="en-US" altLang="ko-KR" sz="1400" dirty="0">
                <a:latin typeface="+mn-ea"/>
              </a:rPr>
              <a:t>data format </a:t>
            </a:r>
            <a:r>
              <a:rPr lang="ko-KR" altLang="en-US" sz="1400" dirty="0">
                <a:latin typeface="+mn-ea"/>
              </a:rPr>
              <a:t>형식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〮 </a:t>
            </a:r>
            <a:r>
              <a:rPr lang="ko-KR" altLang="en-US" sz="1400" dirty="0">
                <a:latin typeface="+mn-ea"/>
              </a:rPr>
              <a:t>이미지 </a:t>
            </a:r>
            <a:r>
              <a:rPr lang="en-US" altLang="ko-KR" sz="1400" dirty="0">
                <a:latin typeface="+mn-ea"/>
              </a:rPr>
              <a:t>: JPEG, PNG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〮 video : Theora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streaming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geometry_msgs::Twist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속도 관련 </a:t>
            </a:r>
            <a:r>
              <a:rPr lang="en-US" altLang="ko-KR" sz="1400" dirty="0">
                <a:latin typeface="+mn-ea"/>
              </a:rPr>
              <a:t>data</a:t>
            </a:r>
            <a:r>
              <a:rPr lang="ko-KR" altLang="en-US" sz="1400" dirty="0">
                <a:latin typeface="+mn-ea"/>
              </a:rPr>
              <a:t>를 주고 받을 때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- linear(</a:t>
            </a:r>
            <a:r>
              <a:rPr lang="ko-KR" altLang="en-US" sz="1400" dirty="0">
                <a:latin typeface="+mn-ea"/>
              </a:rPr>
              <a:t>직진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angular(</a:t>
            </a:r>
            <a:r>
              <a:rPr lang="ko-KR" altLang="en-US" sz="1400" dirty="0">
                <a:latin typeface="+mn-ea"/>
              </a:rPr>
              <a:t>회전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두 파트로 각각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축으로 구성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- linear </a:t>
            </a:r>
            <a:r>
              <a:rPr lang="ko-KR" altLang="en-US" sz="1400" dirty="0">
                <a:latin typeface="+mn-ea"/>
              </a:rPr>
              <a:t>파트는 </a:t>
            </a:r>
            <a:r>
              <a:rPr lang="en-US" altLang="ko-KR" sz="1400" dirty="0">
                <a:latin typeface="+mn-ea"/>
              </a:rPr>
              <a:t>x(+</a:t>
            </a:r>
            <a:r>
              <a:rPr lang="ko-KR" altLang="en-US" sz="1400" dirty="0">
                <a:latin typeface="+mn-ea"/>
              </a:rPr>
              <a:t>앞</a:t>
            </a:r>
            <a:r>
              <a:rPr lang="en-US" altLang="ko-KR" sz="1400" dirty="0">
                <a:latin typeface="+mn-ea"/>
              </a:rPr>
              <a:t>), y(+</a:t>
            </a:r>
            <a:r>
              <a:rPr lang="ko-KR" altLang="en-US" sz="1400" dirty="0">
                <a:latin typeface="+mn-ea"/>
              </a:rPr>
              <a:t>좌</a:t>
            </a:r>
            <a:r>
              <a:rPr lang="en-US" altLang="ko-KR" sz="1400" dirty="0">
                <a:latin typeface="+mn-ea"/>
              </a:rPr>
              <a:t>), z(+</a:t>
            </a:r>
            <a:r>
              <a:rPr lang="ko-KR" altLang="en-US" sz="1400" dirty="0">
                <a:latin typeface="+mn-ea"/>
              </a:rPr>
              <a:t>상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구성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단위 </a:t>
            </a:r>
            <a:r>
              <a:rPr lang="en-US" altLang="ko-KR" sz="1400" dirty="0">
                <a:latin typeface="+mn-ea"/>
              </a:rPr>
              <a:t>: m/s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- angular </a:t>
            </a:r>
            <a:r>
              <a:rPr lang="ko-KR" altLang="en-US" sz="1400" dirty="0">
                <a:latin typeface="+mn-ea"/>
              </a:rPr>
              <a:t>파트는 </a:t>
            </a:r>
            <a:r>
              <a:rPr lang="en-US" altLang="ko-KR" sz="1400" dirty="0">
                <a:latin typeface="+mn-ea"/>
              </a:rPr>
              <a:t>x(Roll:+</a:t>
            </a:r>
            <a:r>
              <a:rPr lang="ko-KR" altLang="en-US" sz="1400" dirty="0">
                <a:latin typeface="+mn-ea"/>
              </a:rPr>
              <a:t>좌구르기</a:t>
            </a:r>
            <a:r>
              <a:rPr lang="en-US" altLang="ko-KR" sz="1400" dirty="0">
                <a:latin typeface="+mn-ea"/>
              </a:rPr>
              <a:t>), y(Pitch:+</a:t>
            </a:r>
            <a:r>
              <a:rPr lang="ko-KR" altLang="en-US" sz="1400" dirty="0">
                <a:latin typeface="+mn-ea"/>
              </a:rPr>
              <a:t>앞구르기</a:t>
            </a:r>
            <a:r>
              <a:rPr lang="en-US" altLang="ko-KR" sz="1400" dirty="0">
                <a:latin typeface="+mn-ea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z(Yaw:+</a:t>
            </a:r>
            <a:r>
              <a:rPr lang="ko-KR" altLang="en-US" sz="1400" dirty="0">
                <a:latin typeface="+mn-ea"/>
              </a:rPr>
              <a:t>좌회전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구성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단위</a:t>
            </a:r>
            <a:r>
              <a:rPr lang="en-US" altLang="ko-KR" sz="1400" dirty="0">
                <a:latin typeface="+mn-ea"/>
              </a:rPr>
              <a:t> : rad/s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</a:t>
            </a:r>
            <a:endParaRPr lang="en-US" altLang="ko-KR" sz="1400" b="1" dirty="0"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395F4E-50AA-4DB3-A313-610BA8682B53}"/>
              </a:ext>
            </a:extLst>
          </p:cNvPr>
          <p:cNvCxnSpPr>
            <a:cxnSpLocks/>
          </p:cNvCxnSpPr>
          <p:nvPr/>
        </p:nvCxnSpPr>
        <p:spPr>
          <a:xfrm>
            <a:off x="2559727" y="1814136"/>
            <a:ext cx="70725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CD48D4-CA05-45A9-9D3E-23EB583915CE}"/>
              </a:ext>
            </a:extLst>
          </p:cNvPr>
          <p:cNvCxnSpPr>
            <a:cxnSpLocks/>
          </p:cNvCxnSpPr>
          <p:nvPr/>
        </p:nvCxnSpPr>
        <p:spPr>
          <a:xfrm>
            <a:off x="2559727" y="3736717"/>
            <a:ext cx="70725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04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1723A1-A0D1-4359-B4FD-82A71666FC87}"/>
              </a:ext>
            </a:extLst>
          </p:cNvPr>
          <p:cNvSpPr/>
          <p:nvPr/>
        </p:nvSpPr>
        <p:spPr>
          <a:xfrm>
            <a:off x="1219155" y="1880"/>
            <a:ext cx="266437" cy="209502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43886-B9CA-4DA5-89D0-EDEFDC7129C2}"/>
              </a:ext>
            </a:extLst>
          </p:cNvPr>
          <p:cNvSpPr txBox="1"/>
          <p:nvPr/>
        </p:nvSpPr>
        <p:spPr>
          <a:xfrm>
            <a:off x="897761" y="2137440"/>
            <a:ext cx="90922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차 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6F3E60-798F-49BA-B304-7A95535BE3F8}"/>
              </a:ext>
            </a:extLst>
          </p:cNvPr>
          <p:cNvSpPr/>
          <p:nvPr/>
        </p:nvSpPr>
        <p:spPr>
          <a:xfrm>
            <a:off x="1224757" y="2621561"/>
            <a:ext cx="266437" cy="386078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E6FA13-A8AB-47EB-A8B7-CD7018D6F329}"/>
              </a:ext>
            </a:extLst>
          </p:cNvPr>
          <p:cNvSpPr txBox="1"/>
          <p:nvPr/>
        </p:nvSpPr>
        <p:spPr>
          <a:xfrm>
            <a:off x="3383623" y="470504"/>
            <a:ext cx="542475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Camera</a:t>
            </a:r>
            <a:r>
              <a:rPr lang="ko-KR" altLang="en-US" sz="2400" b="1" dirty="0">
                <a:latin typeface="+mj-ea"/>
                <a:ea typeface="+mj-ea"/>
              </a:rPr>
              <a:t>를 이용해 특정 </a:t>
            </a:r>
            <a:r>
              <a:rPr lang="en-US" altLang="ko-KR" sz="2400" b="1" dirty="0">
                <a:latin typeface="+mj-ea"/>
                <a:ea typeface="+mj-ea"/>
              </a:rPr>
              <a:t>line </a:t>
            </a:r>
            <a:r>
              <a:rPr lang="ko-KR" altLang="en-US" sz="2400" b="1" dirty="0">
                <a:latin typeface="+mj-ea"/>
                <a:ea typeface="+mj-ea"/>
              </a:rPr>
              <a:t>따라 주행</a:t>
            </a: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ROS-Simulation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2DF8D4-F981-47B6-ACC3-97B40D99367C}"/>
              </a:ext>
            </a:extLst>
          </p:cNvPr>
          <p:cNvCxnSpPr>
            <a:cxnSpLocks/>
          </p:cNvCxnSpPr>
          <p:nvPr/>
        </p:nvCxnSpPr>
        <p:spPr>
          <a:xfrm>
            <a:off x="3471828" y="903255"/>
            <a:ext cx="524834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0E2D98-99D3-4D8A-9569-168DEB30D62F}"/>
              </a:ext>
            </a:extLst>
          </p:cNvPr>
          <p:cNvGrpSpPr/>
          <p:nvPr/>
        </p:nvGrpSpPr>
        <p:grpSpPr>
          <a:xfrm>
            <a:off x="2548341" y="1632048"/>
            <a:ext cx="7654118" cy="4445897"/>
            <a:chOff x="4023985" y="2838789"/>
            <a:chExt cx="7654118" cy="42170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E369A8-1EE4-4B8A-A1F8-FEF289B833F0}"/>
                </a:ext>
              </a:extLst>
            </p:cNvPr>
            <p:cNvSpPr txBox="1"/>
            <p:nvPr/>
          </p:nvSpPr>
          <p:spPr>
            <a:xfrm>
              <a:off x="4023985" y="2838789"/>
              <a:ext cx="3069421" cy="37499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1. </a:t>
              </a:r>
              <a:r>
                <a:rPr lang="ko-KR" altLang="en-US" sz="1600" b="1" dirty="0"/>
                <a:t>요약</a:t>
              </a:r>
              <a:endParaRPr lang="en-US" altLang="ko-KR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2. Digital Camera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2.1. Digital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Camera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2.2. Calibration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2.3. Camera </a:t>
              </a:r>
              <a:r>
                <a:rPr lang="ko-KR" altLang="en-US" sz="1600" b="1" dirty="0"/>
                <a:t>장〮단점 및 활용</a:t>
              </a:r>
              <a:endParaRPr lang="en-US" altLang="ko-KR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3. </a:t>
              </a:r>
              <a:r>
                <a:rPr lang="ko-KR" altLang="en-US" sz="1600" b="1" dirty="0"/>
                <a:t>특정 </a:t>
              </a:r>
              <a:r>
                <a:rPr lang="en-US" altLang="ko-KR" sz="1600" b="1" dirty="0"/>
                <a:t>Line </a:t>
              </a:r>
              <a:r>
                <a:rPr lang="ko-KR" altLang="en-US" sz="1600" b="1" dirty="0"/>
                <a:t>인식 과정</a:t>
              </a:r>
              <a:endParaRPr lang="en-US" altLang="ko-KR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3.1. </a:t>
              </a:r>
              <a:r>
                <a:rPr lang="ko-KR" altLang="en-US" sz="1600" b="1" dirty="0"/>
                <a:t>영상 처리</a:t>
              </a:r>
              <a:r>
                <a:rPr lang="en-US" altLang="ko-KR" sz="1600" b="1" dirty="0"/>
                <a:t>(</a:t>
              </a:r>
              <a:r>
                <a:rPr lang="ko-KR" altLang="en-US" sz="1600" b="1" dirty="0"/>
                <a:t>특정 색 추출</a:t>
              </a:r>
              <a:r>
                <a:rPr lang="en-US" altLang="ko-KR" sz="1600" b="1" dirty="0"/>
                <a:t>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3.2. </a:t>
              </a:r>
              <a:r>
                <a:rPr lang="ko-KR" altLang="en-US" sz="1600" b="1" dirty="0"/>
                <a:t>이미지 중심과 무게 중심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7B8CF6-BF5C-431D-BA14-6C9CC21E494E}"/>
                </a:ext>
              </a:extLst>
            </p:cNvPr>
            <p:cNvSpPr txBox="1"/>
            <p:nvPr/>
          </p:nvSpPr>
          <p:spPr>
            <a:xfrm>
              <a:off x="7936481" y="2838789"/>
              <a:ext cx="3741622" cy="421700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4. Simulation</a:t>
              </a:r>
              <a:r>
                <a:rPr lang="ko-KR" altLang="en-US" sz="1600" b="1" dirty="0"/>
                <a:t> 준비</a:t>
              </a:r>
              <a:endParaRPr lang="en-US" altLang="ko-KR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4.1. ROS?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4.2. Turtlebot3?</a:t>
              </a:r>
              <a:endParaRPr lang="ko-KR" altLang="en-US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4.3. ROS, Turtlebot3 Package </a:t>
              </a:r>
              <a:r>
                <a:rPr lang="ko-KR" altLang="en-US" sz="1600" b="1" dirty="0"/>
                <a:t>설치</a:t>
              </a:r>
              <a:endParaRPr lang="en-US" altLang="ko-KR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4.4. OpenCV </a:t>
              </a:r>
              <a:r>
                <a:rPr lang="ko-KR" altLang="en-US" sz="1600" b="1" dirty="0"/>
                <a:t>설치</a:t>
              </a:r>
              <a:endParaRPr lang="en-US" altLang="ko-KR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5. Code </a:t>
              </a:r>
              <a:r>
                <a:rPr lang="ko-KR" altLang="en-US" sz="1600" b="1" dirty="0"/>
                <a:t>실행 및 결과 고찰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5.1. data </a:t>
              </a:r>
              <a:r>
                <a:rPr lang="ko-KR" altLang="en-US" sz="1600" b="1" dirty="0"/>
                <a:t>전달 </a:t>
              </a:r>
              <a:r>
                <a:rPr lang="en-US" altLang="ko-KR" sz="1600" b="1" dirty="0"/>
                <a:t>ROS Message Types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5.2. </a:t>
              </a:r>
              <a:r>
                <a:rPr lang="ko-KR" altLang="en-US" sz="1600" b="1" dirty="0"/>
                <a:t>실습 </a:t>
              </a:r>
              <a:r>
                <a:rPr lang="en-US" altLang="ko-KR" sz="1600" b="1" dirty="0"/>
                <a:t>Code </a:t>
              </a:r>
              <a:r>
                <a:rPr lang="ko-KR" altLang="en-US" sz="1600" b="1" dirty="0"/>
                <a:t>내용 및 결과 고찰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49FED99-943E-412E-86C4-DBB21D85FA0F}"/>
              </a:ext>
            </a:extLst>
          </p:cNvPr>
          <p:cNvCxnSpPr>
            <a:cxnSpLocks/>
          </p:cNvCxnSpPr>
          <p:nvPr/>
        </p:nvCxnSpPr>
        <p:spPr>
          <a:xfrm>
            <a:off x="6096000" y="1632048"/>
            <a:ext cx="0" cy="45341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63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20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A62797-DA20-4739-B6ED-C64C0A01DB34}"/>
              </a:ext>
            </a:extLst>
          </p:cNvPr>
          <p:cNvSpPr/>
          <p:nvPr/>
        </p:nvSpPr>
        <p:spPr>
          <a:xfrm>
            <a:off x="755685" y="2560724"/>
            <a:ext cx="3051290" cy="1736551"/>
          </a:xfrm>
          <a:prstGeom prst="roundRect">
            <a:avLst>
              <a:gd name="adj" fmla="val 3340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TurtleBot3</a:t>
            </a:r>
          </a:p>
          <a:p>
            <a:pPr algn="ctr"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sensor_msgs' Type</a:t>
            </a:r>
            <a:r>
              <a:rPr lang="ko-KR" altLang="en-US" sz="1400" dirty="0">
                <a:latin typeface="+mn-ea"/>
              </a:rPr>
              <a:t>으로  </a:t>
            </a:r>
            <a:r>
              <a:rPr lang="en-US" altLang="ko-KR" sz="1400" dirty="0">
                <a:latin typeface="+mn-ea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'camera/rgb/image_raw'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Topic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 발행</a:t>
            </a:r>
            <a:r>
              <a:rPr lang="en-US" altLang="ko-KR" sz="1400" dirty="0">
                <a:latin typeface="+mn-ea"/>
              </a:rPr>
              <a:t> =&gt; </a:t>
            </a:r>
            <a:r>
              <a:rPr lang="ko-KR" altLang="en-US" sz="1400" dirty="0">
                <a:latin typeface="+mn-ea"/>
              </a:rPr>
              <a:t>영상 </a:t>
            </a:r>
            <a:r>
              <a:rPr lang="en-US" altLang="ko-KR" sz="1400" dirty="0">
                <a:latin typeface="+mn-ea"/>
              </a:rPr>
              <a:t>data </a:t>
            </a:r>
            <a:r>
              <a:rPr lang="ko-KR" altLang="en-US" sz="1400" dirty="0">
                <a:latin typeface="+mn-ea"/>
              </a:rPr>
              <a:t>전송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FC3E592-C3E1-41AB-9B09-FA096B34ECF4}"/>
              </a:ext>
            </a:extLst>
          </p:cNvPr>
          <p:cNvSpPr/>
          <p:nvPr/>
        </p:nvSpPr>
        <p:spPr>
          <a:xfrm>
            <a:off x="4570355" y="956298"/>
            <a:ext cx="3051290" cy="4945405"/>
          </a:xfrm>
          <a:prstGeom prst="roundRect">
            <a:avLst>
              <a:gd name="adj" fmla="val 2459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Local</a:t>
            </a:r>
          </a:p>
          <a:p>
            <a:pPr algn="ctr"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'camera/rgb/image_raw'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Topic </a:t>
            </a:r>
            <a:r>
              <a:rPr lang="ko-KR" altLang="en-US" sz="1400" dirty="0">
                <a:latin typeface="+mn-ea"/>
              </a:rPr>
              <a:t>구독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영상 처리</a:t>
            </a:r>
            <a:r>
              <a:rPr lang="en-US" altLang="ko-KR" sz="1400" dirty="0">
                <a:latin typeface="+mn-ea"/>
              </a:rPr>
              <a:t>(call-back</a:t>
            </a:r>
            <a:r>
              <a:rPr lang="ko-KR" altLang="en-US" sz="1400" dirty="0">
                <a:latin typeface="+mn-ea"/>
              </a:rPr>
              <a:t>함수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HSV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</a:t>
            </a:r>
            <a:r>
              <a:rPr lang="ko-KR" altLang="en-US" sz="1400" dirty="0">
                <a:latin typeface="+mn-ea"/>
              </a:rPr>
              <a:t>특정 색 추출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</a:t>
            </a:r>
            <a:r>
              <a:rPr lang="ko-KR" altLang="en-US" sz="1400" dirty="0">
                <a:latin typeface="+mn-ea"/>
              </a:rPr>
              <a:t>무게 중심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 중심 구하기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Camera </a:t>
            </a:r>
            <a:r>
              <a:rPr lang="ko-KR" altLang="en-US" sz="1400" dirty="0">
                <a:latin typeface="+mn-ea"/>
              </a:rPr>
              <a:t>영상 표시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</a:t>
            </a:r>
            <a:r>
              <a:rPr lang="ko-KR" altLang="en-US" sz="1400" dirty="0">
                <a:latin typeface="+mn-ea"/>
              </a:rPr>
              <a:t>무게 중심 표현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〮 'err' : </a:t>
            </a:r>
            <a:r>
              <a:rPr lang="ko-KR" altLang="en-US" sz="1400" dirty="0">
                <a:latin typeface="+mn-ea"/>
              </a:rPr>
              <a:t>이미지 중심에서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무게 중심이 벗어난 정도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'cmd_vel' Topic </a:t>
            </a:r>
            <a:r>
              <a:rPr lang="ko-KR" altLang="en-US" sz="1400" dirty="0">
                <a:latin typeface="+mn-ea"/>
              </a:rPr>
              <a:t>발행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'err' </a:t>
            </a:r>
            <a:r>
              <a:rPr lang="ko-KR" altLang="en-US" sz="1400" dirty="0">
                <a:latin typeface="+mn-ea"/>
              </a:rPr>
              <a:t>값에 따라 좌</a:t>
            </a:r>
            <a:r>
              <a:rPr lang="en-US" altLang="ko-KR" sz="1400" dirty="0">
                <a:latin typeface="+mn-ea"/>
              </a:rPr>
              <a:t>〮</a:t>
            </a:r>
            <a:r>
              <a:rPr lang="ko-KR" altLang="en-US" sz="1400" dirty="0">
                <a:latin typeface="+mn-ea"/>
              </a:rPr>
              <a:t>우회전 제어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sp>
        <p:nvSpPr>
          <p:cNvPr id="16" name="화살표: 위로 굽음 15">
            <a:extLst>
              <a:ext uri="{FF2B5EF4-FFF2-40B4-BE49-F238E27FC236}">
                <a16:creationId xmlns:a16="http://schemas.microsoft.com/office/drawing/2014/main" id="{427BCDC1-A378-4C95-B17C-98A97151A559}"/>
              </a:ext>
            </a:extLst>
          </p:cNvPr>
          <p:cNvSpPr/>
          <p:nvPr/>
        </p:nvSpPr>
        <p:spPr>
          <a:xfrm rot="10800000">
            <a:off x="2071007" y="677704"/>
            <a:ext cx="7922078" cy="1736543"/>
          </a:xfrm>
          <a:prstGeom prst="bentUpArrow">
            <a:avLst>
              <a:gd name="adj1" fmla="val 7134"/>
              <a:gd name="adj2" fmla="val 9485"/>
              <a:gd name="adj3" fmla="val 165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0D1498-D53A-4993-B4E8-63EA2BB26C94}"/>
              </a:ext>
            </a:extLst>
          </p:cNvPr>
          <p:cNvSpPr/>
          <p:nvPr/>
        </p:nvSpPr>
        <p:spPr>
          <a:xfrm rot="16200000">
            <a:off x="9063904" y="1485068"/>
            <a:ext cx="1736545" cy="121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5890E23-F949-4643-8D5C-2B8EFA15DE3D}"/>
              </a:ext>
            </a:extLst>
          </p:cNvPr>
          <p:cNvSpPr/>
          <p:nvPr/>
        </p:nvSpPr>
        <p:spPr>
          <a:xfrm>
            <a:off x="8390071" y="2529996"/>
            <a:ext cx="3051290" cy="1798008"/>
          </a:xfrm>
          <a:prstGeom prst="roundRect">
            <a:avLst>
              <a:gd name="adj" fmla="val 2994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TurtleBot3</a:t>
            </a:r>
          </a:p>
          <a:p>
            <a:pPr algn="ctr"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'cmd_vel'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Topic </a:t>
            </a:r>
            <a:r>
              <a:rPr lang="ko-KR" altLang="en-US" sz="1400" dirty="0">
                <a:latin typeface="+mn-ea"/>
              </a:rPr>
              <a:t>구독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Twist type</a:t>
            </a:r>
            <a:r>
              <a:rPr lang="ko-KR" altLang="en-US" sz="1400" dirty="0">
                <a:latin typeface="+mn-ea"/>
              </a:rPr>
              <a:t>인</a:t>
            </a:r>
            <a:r>
              <a:rPr lang="en-US" altLang="ko-KR" sz="1400" dirty="0">
                <a:latin typeface="+mn-ea"/>
              </a:rPr>
              <a:t> 'cmd_vel'</a:t>
            </a:r>
            <a:r>
              <a:rPr lang="ko-KR" altLang="en-US" sz="1400" dirty="0">
                <a:latin typeface="+mn-ea"/>
              </a:rPr>
              <a:t>의 값으로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TurtleBot </a:t>
            </a:r>
            <a:r>
              <a:rPr lang="ko-KR" altLang="en-US" sz="1400" dirty="0">
                <a:latin typeface="+mn-ea"/>
              </a:rPr>
              <a:t>방향 제어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203412-0400-4ED0-B3D2-65DBF84678C3}"/>
              </a:ext>
            </a:extLst>
          </p:cNvPr>
          <p:cNvSpPr/>
          <p:nvPr/>
        </p:nvSpPr>
        <p:spPr>
          <a:xfrm>
            <a:off x="122903" y="-10803"/>
            <a:ext cx="120211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27E48F-E4AC-4B76-8562-9EBC6261498D}"/>
              </a:ext>
            </a:extLst>
          </p:cNvPr>
          <p:cNvSpPr txBox="1"/>
          <p:nvPr/>
        </p:nvSpPr>
        <p:spPr>
          <a:xfrm>
            <a:off x="363691" y="-956"/>
            <a:ext cx="68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5.2. </a:t>
            </a:r>
            <a:r>
              <a:rPr lang="ko-KR" altLang="en-US" sz="2400" dirty="0">
                <a:latin typeface="+mj-ea"/>
                <a:ea typeface="+mj-ea"/>
              </a:rPr>
              <a:t>실습 </a:t>
            </a:r>
            <a:r>
              <a:rPr lang="en-US" altLang="ko-KR" sz="2400" dirty="0">
                <a:latin typeface="+mj-ea"/>
                <a:ea typeface="+mj-ea"/>
              </a:rPr>
              <a:t>Code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및 결과 고찰 </a:t>
            </a:r>
            <a:r>
              <a:rPr lang="en-US" altLang="ko-KR" dirty="0">
                <a:latin typeface="+mj-ea"/>
                <a:ea typeface="+mj-ea"/>
              </a:rPr>
              <a:t>- data </a:t>
            </a:r>
            <a:r>
              <a:rPr lang="ko-KR" altLang="en-US" dirty="0">
                <a:latin typeface="+mj-ea"/>
                <a:ea typeface="+mj-ea"/>
              </a:rPr>
              <a:t>처리 과정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4355AE4-1666-48C8-971E-376A02734A4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68199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DAEBC66-E199-4D72-B491-50D544A2C251}"/>
              </a:ext>
            </a:extLst>
          </p:cNvPr>
          <p:cNvSpPr/>
          <p:nvPr/>
        </p:nvSpPr>
        <p:spPr>
          <a:xfrm>
            <a:off x="3982035" y="3302992"/>
            <a:ext cx="408214" cy="252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6FB2D1C-5C58-439D-BA15-E705052D0717}"/>
              </a:ext>
            </a:extLst>
          </p:cNvPr>
          <p:cNvSpPr/>
          <p:nvPr/>
        </p:nvSpPr>
        <p:spPr>
          <a:xfrm>
            <a:off x="7801751" y="3302992"/>
            <a:ext cx="408214" cy="252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F708443-8EE4-451B-9C79-E94A776F88E8}"/>
              </a:ext>
            </a:extLst>
          </p:cNvPr>
          <p:cNvSpPr/>
          <p:nvPr/>
        </p:nvSpPr>
        <p:spPr>
          <a:xfrm>
            <a:off x="931342" y="4566580"/>
            <a:ext cx="2699975" cy="483679"/>
          </a:xfrm>
          <a:prstGeom prst="roundRect">
            <a:avLst>
              <a:gd name="adj" fmla="val 6084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▣ </a:t>
            </a:r>
            <a:r>
              <a:rPr lang="ko-KR" altLang="en-US" sz="1400" dirty="0">
                <a:latin typeface="+mn-ea"/>
              </a:rPr>
              <a:t>소스코드 참조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첨부 파일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5C662FC5-A05F-425C-A06A-73579BDE89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529975"/>
              </p:ext>
            </p:extLst>
          </p:nvPr>
        </p:nvGraphicFramePr>
        <p:xfrm>
          <a:off x="1409813" y="5054791"/>
          <a:ext cx="13223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" imgW="1323000" imgH="486000" progId="Package">
                  <p:embed/>
                </p:oleObj>
              </mc:Choice>
              <mc:Fallback>
                <p:oleObj name="포장기 셸 개체" showAsIcon="1" r:id="rId2" imgW="1323000" imgH="486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9813" y="5054791"/>
                        <a:ext cx="1322388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662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21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6EEBEB-C4FB-4335-81B7-5D9B7B3009F9}"/>
              </a:ext>
            </a:extLst>
          </p:cNvPr>
          <p:cNvSpPr/>
          <p:nvPr/>
        </p:nvSpPr>
        <p:spPr>
          <a:xfrm>
            <a:off x="122903" y="-10803"/>
            <a:ext cx="120211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7CB12B-B3A9-4D22-B1D5-A015EFBE93B0}"/>
              </a:ext>
            </a:extLst>
          </p:cNvPr>
          <p:cNvSpPr txBox="1"/>
          <p:nvPr/>
        </p:nvSpPr>
        <p:spPr>
          <a:xfrm>
            <a:off x="363691" y="-956"/>
            <a:ext cx="68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5.2. </a:t>
            </a:r>
            <a:r>
              <a:rPr lang="ko-KR" altLang="en-US" sz="2400" dirty="0">
                <a:latin typeface="+mj-ea"/>
                <a:ea typeface="+mj-ea"/>
              </a:rPr>
              <a:t>실습 </a:t>
            </a:r>
            <a:r>
              <a:rPr lang="en-US" altLang="ko-KR" sz="2400" dirty="0">
                <a:latin typeface="+mj-ea"/>
                <a:ea typeface="+mj-ea"/>
              </a:rPr>
              <a:t>Code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및 결과 고찰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초기 제어 값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AE180C5-76AF-4B06-BE3A-1F30B87B38B5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662332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85F8E52-5E0D-4ECA-A760-562AF7B1DFF0}"/>
              </a:ext>
            </a:extLst>
          </p:cNvPr>
          <p:cNvSpPr/>
          <p:nvPr/>
        </p:nvSpPr>
        <p:spPr>
          <a:xfrm>
            <a:off x="2051050" y="647727"/>
            <a:ext cx="8089900" cy="5651473"/>
          </a:xfrm>
          <a:prstGeom prst="roundRect">
            <a:avLst>
              <a:gd name="adj" fmla="val 1928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제어 값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</a:t>
            </a:r>
            <a:r>
              <a:rPr lang="ko-KR" altLang="en-US" sz="1400" dirty="0">
                <a:latin typeface="+mn-ea"/>
              </a:rPr>
              <a:t>직진 속도 </a:t>
            </a:r>
            <a:r>
              <a:rPr lang="en-US" altLang="ko-KR" sz="1400" dirty="0">
                <a:latin typeface="+mn-ea"/>
              </a:rPr>
              <a:t>= 0.6 m/s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■ </a:t>
            </a:r>
            <a:r>
              <a:rPr lang="ko-KR" altLang="en-US" sz="1400" dirty="0">
                <a:latin typeface="+mn-ea"/>
              </a:rPr>
              <a:t>회전 속도 </a:t>
            </a:r>
            <a:r>
              <a:rPr lang="en-US" altLang="ko-KR" sz="1400" dirty="0">
                <a:latin typeface="+mn-ea"/>
              </a:rPr>
              <a:t>= -err/</a:t>
            </a:r>
            <a:r>
              <a:rPr lang="ko-KR" altLang="en-US" sz="1400" dirty="0">
                <a:latin typeface="+mn-ea"/>
              </a:rPr>
              <a:t>비례상수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*</a:t>
            </a:r>
            <a:r>
              <a:rPr lang="en-US" altLang="ko-KR" sz="1400" dirty="0">
                <a:latin typeface="+mn-ea"/>
              </a:rPr>
              <a:t> err = cx(</a:t>
            </a:r>
            <a:r>
              <a:rPr lang="ko-KR" altLang="en-US" sz="1400" dirty="0">
                <a:latin typeface="+mn-ea"/>
              </a:rPr>
              <a:t>가로 방향 무게 중심</a:t>
            </a:r>
            <a:r>
              <a:rPr lang="en-US" altLang="ko-KR" sz="1400" dirty="0">
                <a:latin typeface="+mn-ea"/>
              </a:rPr>
              <a:t>) - w(</a:t>
            </a:r>
            <a:r>
              <a:rPr lang="ko-KR" altLang="en-US" sz="1400" dirty="0">
                <a:latin typeface="+mn-ea"/>
              </a:rPr>
              <a:t>이미지 가로 </a:t>
            </a:r>
            <a:r>
              <a:rPr lang="en-US" altLang="ko-KR" sz="1400" dirty="0">
                <a:latin typeface="+mn-ea"/>
              </a:rPr>
              <a:t>pixel </a:t>
            </a:r>
            <a:r>
              <a:rPr lang="ko-KR" altLang="en-US" sz="1400" dirty="0">
                <a:latin typeface="+mn-ea"/>
              </a:rPr>
              <a:t>수</a:t>
            </a:r>
            <a:r>
              <a:rPr lang="en-US" altLang="ko-KR" sz="1400" dirty="0">
                <a:latin typeface="+mn-ea"/>
              </a:rPr>
              <a:t>)/2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EEDA31-3324-4274-A34B-C409A3073C2F}"/>
              </a:ext>
            </a:extLst>
          </p:cNvPr>
          <p:cNvSpPr txBox="1"/>
          <p:nvPr/>
        </p:nvSpPr>
        <p:spPr>
          <a:xfrm>
            <a:off x="5568677" y="5557237"/>
            <a:ext cx="10546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u="sng" dirty="0"/>
              <a:t>[main </a:t>
            </a:r>
            <a:r>
              <a:rPr lang="ko-KR" altLang="en-US" sz="1400" u="sng" dirty="0"/>
              <a:t>함수</a:t>
            </a:r>
            <a:r>
              <a:rPr lang="en-US" altLang="ko-KR" sz="1400" u="sng" dirty="0"/>
              <a:t>]</a:t>
            </a:r>
            <a:endParaRPr lang="ko-KR" altLang="en-US" sz="1400" u="sng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C0239-3F55-4B5F-B8FD-2BC18A0A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60" y="2425700"/>
            <a:ext cx="5868481" cy="321201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D634625-7D81-4A07-86B1-02722AA274C6}"/>
              </a:ext>
            </a:extLst>
          </p:cNvPr>
          <p:cNvSpPr/>
          <p:nvPr/>
        </p:nvSpPr>
        <p:spPr>
          <a:xfrm>
            <a:off x="3390201" y="4151746"/>
            <a:ext cx="2506711" cy="230909"/>
          </a:xfrm>
          <a:prstGeom prst="roundRect">
            <a:avLst>
              <a:gd name="adj" fmla="val 10000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6F8FAFB-C1BE-4DBD-BAF7-B9D71316B9BB}"/>
              </a:ext>
            </a:extLst>
          </p:cNvPr>
          <p:cNvSpPr/>
          <p:nvPr/>
        </p:nvSpPr>
        <p:spPr>
          <a:xfrm>
            <a:off x="3645994" y="4644842"/>
            <a:ext cx="1791924" cy="209917"/>
          </a:xfrm>
          <a:prstGeom prst="roundRect">
            <a:avLst>
              <a:gd name="adj" fmla="val 10000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8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22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6EEBEB-C4FB-4335-81B7-5D9B7B3009F9}"/>
              </a:ext>
            </a:extLst>
          </p:cNvPr>
          <p:cNvSpPr/>
          <p:nvPr/>
        </p:nvSpPr>
        <p:spPr>
          <a:xfrm>
            <a:off x="122903" y="-10803"/>
            <a:ext cx="120211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7CB12B-B3A9-4D22-B1D5-A015EFBE93B0}"/>
              </a:ext>
            </a:extLst>
          </p:cNvPr>
          <p:cNvSpPr txBox="1"/>
          <p:nvPr/>
        </p:nvSpPr>
        <p:spPr>
          <a:xfrm>
            <a:off x="363691" y="-956"/>
            <a:ext cx="68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5.2. </a:t>
            </a:r>
            <a:r>
              <a:rPr lang="ko-KR" altLang="en-US" sz="2400" dirty="0">
                <a:latin typeface="+mj-ea"/>
                <a:ea typeface="+mj-ea"/>
              </a:rPr>
              <a:t>실습 </a:t>
            </a:r>
            <a:r>
              <a:rPr lang="en-US" altLang="ko-KR" sz="2400" dirty="0">
                <a:latin typeface="+mj-ea"/>
                <a:ea typeface="+mj-ea"/>
              </a:rPr>
              <a:t>Code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및 결과 고찰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결과 및 고찰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AE180C5-76AF-4B06-BE3A-1F30B87B38B5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66040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A940588B-3D87-4156-A058-BECD1E988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720976"/>
              </p:ext>
            </p:extLst>
          </p:nvPr>
        </p:nvGraphicFramePr>
        <p:xfrm>
          <a:off x="830398" y="1141659"/>
          <a:ext cx="4741773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91">
                  <a:extLst>
                    <a:ext uri="{9D8B030D-6E8A-4147-A177-3AD203B41FA5}">
                      <a16:colId xmlns:a16="http://schemas.microsoft.com/office/drawing/2014/main" val="3372863653"/>
                    </a:ext>
                  </a:extLst>
                </a:gridCol>
                <a:gridCol w="1580591">
                  <a:extLst>
                    <a:ext uri="{9D8B030D-6E8A-4147-A177-3AD203B41FA5}">
                      <a16:colId xmlns:a16="http://schemas.microsoft.com/office/drawing/2014/main" val="165433127"/>
                    </a:ext>
                  </a:extLst>
                </a:gridCol>
                <a:gridCol w="1580591">
                  <a:extLst>
                    <a:ext uri="{9D8B030D-6E8A-4147-A177-3AD203B41FA5}">
                      <a16:colId xmlns:a16="http://schemas.microsoft.com/office/drawing/2014/main" val="2573353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직진 속도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(m/s)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회전 속도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(rad/s)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230583"/>
                  </a:ext>
                </a:extLst>
              </a:tr>
              <a:tr h="1524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-err/2000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불안정 주행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21096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-err/1000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불안정 주행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24197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-err/100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안정 주행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76346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-err/50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안정 주행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77961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-err/20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불안정 주행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283344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-err/500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불안정 주행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71138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-err/200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안정 주행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1474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-err/100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안정 주행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598539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-err/50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안정 주행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018131"/>
                  </a:ext>
                </a:extLst>
              </a:tr>
              <a:tr h="282545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-err/20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불안정 주행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451905"/>
                  </a:ext>
                </a:extLst>
              </a:tr>
              <a:tr h="3048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-err/200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불안정 주행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444936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-err/100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불안정 주행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36395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-err/85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불안정 주행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1161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-err/75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불안정 주행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66605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-err/50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불안정 주행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39776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2C35502-EA09-4EFE-939F-E2C3288CAB6B}"/>
              </a:ext>
            </a:extLst>
          </p:cNvPr>
          <p:cNvSpPr/>
          <p:nvPr/>
        </p:nvSpPr>
        <p:spPr>
          <a:xfrm>
            <a:off x="509771" y="610624"/>
            <a:ext cx="5383029" cy="5651473"/>
          </a:xfrm>
          <a:prstGeom prst="roundRect">
            <a:avLst>
              <a:gd name="adj" fmla="val 1928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결과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E58FCAE-C10C-4BA1-B8A2-5A2C6BE9CD20}"/>
              </a:ext>
            </a:extLst>
          </p:cNvPr>
          <p:cNvSpPr/>
          <p:nvPr/>
        </p:nvSpPr>
        <p:spPr>
          <a:xfrm>
            <a:off x="6299201" y="610624"/>
            <a:ext cx="5383028" cy="5651473"/>
          </a:xfrm>
          <a:prstGeom prst="roundRect">
            <a:avLst>
              <a:gd name="adj" fmla="val 2116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고찰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속도가 높을수록 차량 제어 어려움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err</a:t>
            </a:r>
            <a:r>
              <a:rPr lang="ko-KR" altLang="en-US" sz="1400" dirty="0">
                <a:latin typeface="+mn-ea"/>
              </a:rPr>
              <a:t>값에서 나눠주는 비례상수 값이 작을수록 회전 속도가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높아져 차량이 휘청거림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슬립현상 발생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비례상수 값이 클수록 회전 속도가 낮아져 커브 각이 클수록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차량이 따라가야 할 특정 </a:t>
            </a:r>
            <a:r>
              <a:rPr lang="en-US" altLang="ko-KR" sz="1400" dirty="0">
                <a:latin typeface="+mn-ea"/>
              </a:rPr>
              <a:t>line</a:t>
            </a:r>
            <a:r>
              <a:rPr lang="ko-KR" altLang="en-US" sz="1400" dirty="0">
                <a:latin typeface="+mn-ea"/>
              </a:rPr>
              <a:t>에서 벗어날 가능성이 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+mn-ea"/>
              </a:rPr>
              <a:t>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결론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커브가 크지 않는 경로에서는 속도를 어느 정도 올려도 </a:t>
            </a:r>
            <a:r>
              <a:rPr lang="en-US" altLang="ko-KR" sz="1400" dirty="0">
                <a:latin typeface="+mn-ea"/>
              </a:rPr>
              <a:t>line</a:t>
            </a:r>
            <a:r>
              <a:rPr lang="ko-KR" altLang="en-US" sz="1400" dirty="0">
                <a:latin typeface="+mn-ea"/>
              </a:rPr>
              <a:t>을 잘 따라 가지만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어느 정도 빠른 속도와 큰 커브일 경우 비례상수 값을 낮춰 회전 속도를 올리면 차량이 휘청거리거나 차량이 아예 돌아버리는 현상이 나타난다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따라서 차량이 이동하는 경로에 따라 적당한 직진 속도와 비례상수 값을 찾는게 중요할 것이다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8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23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6EEBEB-C4FB-4335-81B7-5D9B7B3009F9}"/>
              </a:ext>
            </a:extLst>
          </p:cNvPr>
          <p:cNvSpPr/>
          <p:nvPr/>
        </p:nvSpPr>
        <p:spPr>
          <a:xfrm>
            <a:off x="122903" y="-10803"/>
            <a:ext cx="120211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7CB12B-B3A9-4D22-B1D5-A015EFBE93B0}"/>
              </a:ext>
            </a:extLst>
          </p:cNvPr>
          <p:cNvSpPr txBox="1"/>
          <p:nvPr/>
        </p:nvSpPr>
        <p:spPr>
          <a:xfrm>
            <a:off x="363691" y="-956"/>
            <a:ext cx="68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5.2. </a:t>
            </a:r>
            <a:r>
              <a:rPr lang="ko-KR" altLang="en-US" sz="2400" dirty="0">
                <a:latin typeface="+mj-ea"/>
                <a:ea typeface="+mj-ea"/>
              </a:rPr>
              <a:t>실습 </a:t>
            </a:r>
            <a:r>
              <a:rPr lang="en-US" altLang="ko-KR" sz="2400" dirty="0">
                <a:latin typeface="+mj-ea"/>
                <a:ea typeface="+mj-ea"/>
              </a:rPr>
              <a:t>Code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및 결과 고찰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결과 영상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AE180C5-76AF-4B06-BE3A-1F30B87B38B5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63373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073E0E2-6BE9-4FA7-B903-BE2C3C92A175}"/>
              </a:ext>
            </a:extLst>
          </p:cNvPr>
          <p:cNvCxnSpPr>
            <a:cxnSpLocks/>
          </p:cNvCxnSpPr>
          <p:nvPr/>
        </p:nvCxnSpPr>
        <p:spPr>
          <a:xfrm>
            <a:off x="8117589" y="515391"/>
            <a:ext cx="0" cy="5816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x_0.6_az_100">
            <a:hlinkClick r:id="" action="ppaction://media"/>
            <a:extLst>
              <a:ext uri="{FF2B5EF4-FFF2-40B4-BE49-F238E27FC236}">
                <a16:creationId xmlns:a16="http://schemas.microsoft.com/office/drawing/2014/main" id="{F245068C-D2F3-49B2-926B-12257B85AB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404324" y="2567725"/>
            <a:ext cx="3365496" cy="15975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08CBEE-55A3-4189-A2B9-26D5E8E19459}"/>
              </a:ext>
            </a:extLst>
          </p:cNvPr>
          <p:cNvSpPr txBox="1"/>
          <p:nvPr/>
        </p:nvSpPr>
        <p:spPr>
          <a:xfrm>
            <a:off x="4097359" y="4041000"/>
            <a:ext cx="39794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u="sng" dirty="0"/>
              <a:t>직진 속도 </a:t>
            </a:r>
            <a:r>
              <a:rPr lang="en-US" altLang="ko-KR" sz="1400" u="sng" dirty="0"/>
              <a:t>0.6m/s, </a:t>
            </a:r>
            <a:r>
              <a:rPr lang="ko-KR" altLang="en-US" sz="1400" u="sng" dirty="0"/>
              <a:t>회전 비례상수 </a:t>
            </a:r>
            <a:r>
              <a:rPr lang="en-US" altLang="ko-KR" sz="1400" u="sng" dirty="0"/>
              <a:t>100(</a:t>
            </a:r>
            <a:r>
              <a:rPr lang="ko-KR" altLang="en-US" sz="1400" u="sng" dirty="0"/>
              <a:t>안정 주행</a:t>
            </a:r>
            <a:r>
              <a:rPr lang="en-US" altLang="ko-KR" sz="1400" u="sng" dirty="0"/>
              <a:t>)</a:t>
            </a:r>
            <a:endParaRPr lang="ko-KR" altLang="en-US" sz="1400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340DB-6258-49BE-AC89-29328ECF9B7B}"/>
              </a:ext>
            </a:extLst>
          </p:cNvPr>
          <p:cNvSpPr txBox="1"/>
          <p:nvPr/>
        </p:nvSpPr>
        <p:spPr>
          <a:xfrm>
            <a:off x="4004793" y="2050546"/>
            <a:ext cx="41824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u="sng" dirty="0"/>
              <a:t>직진 속도 </a:t>
            </a:r>
            <a:r>
              <a:rPr lang="en-US" altLang="ko-KR" sz="1400" u="sng" dirty="0"/>
              <a:t>0.6m/s, </a:t>
            </a:r>
            <a:r>
              <a:rPr lang="ko-KR" altLang="en-US" sz="1400" u="sng" dirty="0"/>
              <a:t>회전 비례상수 </a:t>
            </a:r>
            <a:r>
              <a:rPr lang="en-US" altLang="ko-KR" sz="1400" u="sng" dirty="0"/>
              <a:t>500(</a:t>
            </a:r>
            <a:r>
              <a:rPr lang="ko-KR" altLang="en-US" sz="1400" u="sng" dirty="0"/>
              <a:t>불안정 주행</a:t>
            </a:r>
            <a:r>
              <a:rPr lang="en-US" altLang="ko-KR" sz="1400" u="sng" dirty="0"/>
              <a:t>)</a:t>
            </a:r>
            <a:endParaRPr lang="ko-KR" altLang="en-US" sz="1400" u="sng" dirty="0"/>
          </a:p>
        </p:txBody>
      </p:sp>
      <p:pic>
        <p:nvPicPr>
          <p:cNvPr id="9" name="x_0.6_az_500">
            <a:hlinkClick r:id="" action="ppaction://media"/>
            <a:extLst>
              <a:ext uri="{FF2B5EF4-FFF2-40B4-BE49-F238E27FC236}">
                <a16:creationId xmlns:a16="http://schemas.microsoft.com/office/drawing/2014/main" id="{483DC124-D9B1-49B4-B612-84C890EEFB2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404326" y="560721"/>
            <a:ext cx="3365493" cy="1597546"/>
          </a:xfrm>
          <a:prstGeom prst="rect">
            <a:avLst/>
          </a:prstGeom>
        </p:spPr>
      </p:pic>
      <p:pic>
        <p:nvPicPr>
          <p:cNvPr id="10" name="x_0.6_az_20">
            <a:hlinkClick r:id="" action="ppaction://media"/>
            <a:extLst>
              <a:ext uri="{FF2B5EF4-FFF2-40B4-BE49-F238E27FC236}">
                <a16:creationId xmlns:a16="http://schemas.microsoft.com/office/drawing/2014/main" id="{84404653-2235-4815-91D8-EF243DEEA99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404324" y="4518766"/>
            <a:ext cx="3365496" cy="1597546"/>
          </a:xfrm>
          <a:prstGeom prst="rect">
            <a:avLst/>
          </a:prstGeom>
        </p:spPr>
      </p:pic>
      <p:pic>
        <p:nvPicPr>
          <p:cNvPr id="11" name="x_0.9_az_100">
            <a:hlinkClick r:id="" action="ppaction://media"/>
            <a:extLst>
              <a:ext uri="{FF2B5EF4-FFF2-40B4-BE49-F238E27FC236}">
                <a16:creationId xmlns:a16="http://schemas.microsoft.com/office/drawing/2014/main" id="{F2C69CEF-C1D4-4EC8-B42D-E73782409FBC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471526" y="2578484"/>
            <a:ext cx="3365496" cy="15975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249651-BD07-48F8-B4F0-AEADA850B366}"/>
              </a:ext>
            </a:extLst>
          </p:cNvPr>
          <p:cNvSpPr txBox="1"/>
          <p:nvPr/>
        </p:nvSpPr>
        <p:spPr>
          <a:xfrm>
            <a:off x="8164561" y="4148721"/>
            <a:ext cx="39794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u="sng" dirty="0"/>
              <a:t>직진 속도 </a:t>
            </a:r>
            <a:r>
              <a:rPr lang="en-US" altLang="ko-KR" sz="1400" u="sng" dirty="0"/>
              <a:t>0.9m/s, </a:t>
            </a:r>
            <a:r>
              <a:rPr lang="ko-KR" altLang="en-US" sz="1400" u="sng" dirty="0"/>
              <a:t>회전 비례상수 </a:t>
            </a:r>
            <a:r>
              <a:rPr lang="en-US" altLang="ko-KR" sz="1400" u="sng" dirty="0"/>
              <a:t>100(</a:t>
            </a:r>
            <a:r>
              <a:rPr lang="ko-KR" altLang="en-US" sz="1400" u="sng" dirty="0"/>
              <a:t>주행 불가</a:t>
            </a:r>
            <a:r>
              <a:rPr lang="en-US" altLang="ko-KR" sz="1400" u="sng" dirty="0"/>
              <a:t>)</a:t>
            </a:r>
            <a:endParaRPr lang="ko-KR" altLang="en-US" sz="1400" u="sng" dirty="0"/>
          </a:p>
        </p:txBody>
      </p:sp>
      <p:pic>
        <p:nvPicPr>
          <p:cNvPr id="12" name="x_0.9_az_200">
            <a:hlinkClick r:id="" action="ppaction://media"/>
            <a:extLst>
              <a:ext uri="{FF2B5EF4-FFF2-40B4-BE49-F238E27FC236}">
                <a16:creationId xmlns:a16="http://schemas.microsoft.com/office/drawing/2014/main" id="{34AB6C66-4EF6-4233-B0E1-0196C70FE6CF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8471526" y="560721"/>
            <a:ext cx="3365497" cy="15975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94D100-44FC-4D5D-906B-153B29685625}"/>
              </a:ext>
            </a:extLst>
          </p:cNvPr>
          <p:cNvSpPr txBox="1"/>
          <p:nvPr/>
        </p:nvSpPr>
        <p:spPr>
          <a:xfrm>
            <a:off x="8063067" y="2158267"/>
            <a:ext cx="418241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u="sng" dirty="0"/>
              <a:t>직진 속도 </a:t>
            </a:r>
            <a:r>
              <a:rPr lang="en-US" altLang="ko-KR" sz="1400" u="sng" dirty="0"/>
              <a:t>0.9m/s, </a:t>
            </a:r>
            <a:r>
              <a:rPr lang="ko-KR" altLang="en-US" sz="1400" u="sng" dirty="0"/>
              <a:t>회전 비례상수 </a:t>
            </a:r>
            <a:r>
              <a:rPr lang="en-US" altLang="ko-KR" sz="1400" u="sng" dirty="0"/>
              <a:t>500(</a:t>
            </a:r>
            <a:r>
              <a:rPr lang="ko-KR" altLang="en-US" sz="1400" u="sng" dirty="0"/>
              <a:t>주행 불가</a:t>
            </a:r>
            <a:r>
              <a:rPr lang="en-US" altLang="ko-KR" sz="1400" u="sng" dirty="0"/>
              <a:t>)</a:t>
            </a:r>
            <a:endParaRPr lang="ko-KR" altLang="en-US" sz="1400" u="sng" dirty="0"/>
          </a:p>
        </p:txBody>
      </p:sp>
      <p:pic>
        <p:nvPicPr>
          <p:cNvPr id="15" name="x_0.9_az_50">
            <a:hlinkClick r:id="" action="ppaction://media"/>
            <a:extLst>
              <a:ext uri="{FF2B5EF4-FFF2-40B4-BE49-F238E27FC236}">
                <a16:creationId xmlns:a16="http://schemas.microsoft.com/office/drawing/2014/main" id="{F3C59BEE-A1C7-41A2-AEDA-99AE6E26D20E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65359" y="4518766"/>
            <a:ext cx="3365497" cy="15975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CE176D-908A-493A-A8A5-DB2145090B44}"/>
              </a:ext>
            </a:extLst>
          </p:cNvPr>
          <p:cNvSpPr txBox="1"/>
          <p:nvPr/>
        </p:nvSpPr>
        <p:spPr>
          <a:xfrm>
            <a:off x="8152853" y="6116397"/>
            <a:ext cx="39794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u="sng" dirty="0"/>
              <a:t>직진 속도 </a:t>
            </a:r>
            <a:r>
              <a:rPr lang="en-US" altLang="ko-KR" sz="1400" u="sng" dirty="0"/>
              <a:t>0.9m/s, </a:t>
            </a:r>
            <a:r>
              <a:rPr lang="ko-KR" altLang="en-US" sz="1400" u="sng" dirty="0"/>
              <a:t>회전 비례상수 </a:t>
            </a:r>
            <a:r>
              <a:rPr lang="en-US" altLang="ko-KR" sz="1400" u="sng" dirty="0"/>
              <a:t>50(</a:t>
            </a:r>
            <a:r>
              <a:rPr lang="ko-KR" altLang="en-US" sz="1400" u="sng" dirty="0"/>
              <a:t>주행 불가</a:t>
            </a:r>
            <a:r>
              <a:rPr lang="en-US" altLang="ko-KR" sz="1400" u="sng" dirty="0"/>
              <a:t>)</a:t>
            </a:r>
            <a:endParaRPr lang="ko-KR" altLang="en-US" sz="1400" u="sng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8D494-DC32-4FBC-BDF0-03F7CA298C51}"/>
              </a:ext>
            </a:extLst>
          </p:cNvPr>
          <p:cNvSpPr txBox="1"/>
          <p:nvPr/>
        </p:nvSpPr>
        <p:spPr>
          <a:xfrm>
            <a:off x="4106287" y="6114286"/>
            <a:ext cx="39794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u="sng" dirty="0"/>
              <a:t>직진 속도 </a:t>
            </a:r>
            <a:r>
              <a:rPr lang="en-US" altLang="ko-KR" sz="1400" u="sng" dirty="0"/>
              <a:t>0.6m/s, </a:t>
            </a:r>
            <a:r>
              <a:rPr lang="ko-KR" altLang="en-US" sz="1400" u="sng" dirty="0"/>
              <a:t>회전 비례상수 </a:t>
            </a:r>
            <a:r>
              <a:rPr lang="en-US" altLang="ko-KR" sz="1400" u="sng" dirty="0"/>
              <a:t>20(</a:t>
            </a:r>
            <a:r>
              <a:rPr lang="ko-KR" altLang="en-US" sz="1400" u="sng" dirty="0"/>
              <a:t>주행 불가</a:t>
            </a:r>
            <a:r>
              <a:rPr lang="en-US" altLang="ko-KR" sz="1400" u="sng" dirty="0"/>
              <a:t>)</a:t>
            </a:r>
          </a:p>
        </p:txBody>
      </p:sp>
      <p:pic>
        <p:nvPicPr>
          <p:cNvPr id="16" name="x_0.3_az_100">
            <a:hlinkClick r:id="" action="ppaction://media"/>
            <a:extLst>
              <a:ext uri="{FF2B5EF4-FFF2-40B4-BE49-F238E27FC236}">
                <a16:creationId xmlns:a16="http://schemas.microsoft.com/office/drawing/2014/main" id="{866B39BC-5065-4C0D-BFA2-18B8CB52389A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24898" y="4516740"/>
            <a:ext cx="3365496" cy="159754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5D3A7F-69B0-470C-9669-2040E44FC348}"/>
              </a:ext>
            </a:extLst>
          </p:cNvPr>
          <p:cNvSpPr txBox="1"/>
          <p:nvPr/>
        </p:nvSpPr>
        <p:spPr>
          <a:xfrm>
            <a:off x="126861" y="6108276"/>
            <a:ext cx="39794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u="sng" dirty="0"/>
              <a:t>직진 속도 </a:t>
            </a:r>
            <a:r>
              <a:rPr lang="en-US" altLang="ko-KR" sz="1400" u="sng" dirty="0"/>
              <a:t>0.3m/s, </a:t>
            </a:r>
            <a:r>
              <a:rPr lang="ko-KR" altLang="en-US" sz="1400" u="sng" dirty="0"/>
              <a:t>회전 비례상수 </a:t>
            </a:r>
            <a:r>
              <a:rPr lang="en-US" altLang="ko-KR" sz="1400" u="sng" dirty="0"/>
              <a:t>100(</a:t>
            </a:r>
            <a:r>
              <a:rPr lang="ko-KR" altLang="en-US" sz="1400" u="sng" dirty="0"/>
              <a:t>주행 가능</a:t>
            </a:r>
            <a:r>
              <a:rPr lang="en-US" altLang="ko-KR" sz="1400" u="sng" dirty="0"/>
              <a:t>)</a:t>
            </a:r>
          </a:p>
        </p:txBody>
      </p:sp>
      <p:pic>
        <p:nvPicPr>
          <p:cNvPr id="20" name="x_0.3_az_1000">
            <a:hlinkClick r:id="" action="ppaction://media"/>
            <a:extLst>
              <a:ext uri="{FF2B5EF4-FFF2-40B4-BE49-F238E27FC236}">
                <a16:creationId xmlns:a16="http://schemas.microsoft.com/office/drawing/2014/main" id="{325DADE9-83D4-49E9-B3EA-BD84E5E1A63C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424899" y="2551176"/>
            <a:ext cx="3365496" cy="15975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ADFD59-99A3-4AF8-94DA-772FBE4B04DB}"/>
              </a:ext>
            </a:extLst>
          </p:cNvPr>
          <p:cNvSpPr txBox="1"/>
          <p:nvPr/>
        </p:nvSpPr>
        <p:spPr>
          <a:xfrm>
            <a:off x="-25595" y="4036025"/>
            <a:ext cx="42664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u="sng" dirty="0"/>
              <a:t>직진 속도 </a:t>
            </a:r>
            <a:r>
              <a:rPr lang="en-US" altLang="ko-KR" sz="1400" u="sng" dirty="0"/>
              <a:t>0.3m/s, </a:t>
            </a:r>
            <a:r>
              <a:rPr lang="ko-KR" altLang="en-US" sz="1400" u="sng" dirty="0"/>
              <a:t>회전 비례상수 </a:t>
            </a:r>
            <a:r>
              <a:rPr lang="en-US" altLang="ko-KR" sz="1400" u="sng" dirty="0"/>
              <a:t>1000(</a:t>
            </a:r>
            <a:r>
              <a:rPr lang="ko-KR" altLang="en-US" sz="1400" u="sng" dirty="0"/>
              <a:t>불안정 주행</a:t>
            </a:r>
            <a:r>
              <a:rPr lang="en-US" altLang="ko-KR" sz="1400" u="sng" dirty="0"/>
              <a:t>)</a:t>
            </a:r>
          </a:p>
        </p:txBody>
      </p:sp>
      <p:pic>
        <p:nvPicPr>
          <p:cNvPr id="21" name="x_0.3_az_2000">
            <a:hlinkClick r:id="" action="ppaction://media"/>
            <a:extLst>
              <a:ext uri="{FF2B5EF4-FFF2-40B4-BE49-F238E27FC236}">
                <a16:creationId xmlns:a16="http://schemas.microsoft.com/office/drawing/2014/main" id="{96BC8230-BC0C-4C73-984B-87B7FC880441}"/>
              </a:ext>
            </a:extLst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4898" y="560723"/>
            <a:ext cx="3365493" cy="15975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E49FB0-215D-46A7-946B-3200BBD3F6B5}"/>
              </a:ext>
            </a:extLst>
          </p:cNvPr>
          <p:cNvSpPr txBox="1"/>
          <p:nvPr/>
        </p:nvSpPr>
        <p:spPr>
          <a:xfrm>
            <a:off x="28928" y="2162985"/>
            <a:ext cx="410000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u="sng" dirty="0"/>
              <a:t>직진 속도 </a:t>
            </a:r>
            <a:r>
              <a:rPr lang="en-US" altLang="ko-KR" sz="1400" u="sng" dirty="0"/>
              <a:t>0.3m/s, </a:t>
            </a:r>
            <a:r>
              <a:rPr lang="ko-KR" altLang="en-US" sz="1400" u="sng" dirty="0"/>
              <a:t>회전 비례상수 </a:t>
            </a:r>
            <a:r>
              <a:rPr lang="en-US" altLang="ko-KR" sz="1400" u="sng" dirty="0"/>
              <a:t>2000(</a:t>
            </a:r>
            <a:r>
              <a:rPr lang="ko-KR" altLang="en-US" sz="1400" u="sng" dirty="0"/>
              <a:t>주행 불가</a:t>
            </a:r>
            <a:r>
              <a:rPr lang="en-US" altLang="ko-KR" sz="1400" u="sng" dirty="0"/>
              <a:t>)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368220-37E3-48C7-B05F-74A08A64CDB2}"/>
              </a:ext>
            </a:extLst>
          </p:cNvPr>
          <p:cNvCxnSpPr>
            <a:cxnSpLocks/>
          </p:cNvCxnSpPr>
          <p:nvPr/>
        </p:nvCxnSpPr>
        <p:spPr>
          <a:xfrm>
            <a:off x="4084659" y="560721"/>
            <a:ext cx="0" cy="5816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5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9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6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282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834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231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802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875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8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F2349E-3BBD-419D-8471-B1FF97509952}"/>
              </a:ext>
            </a:extLst>
          </p:cNvPr>
          <p:cNvSpPr txBox="1"/>
          <p:nvPr/>
        </p:nvSpPr>
        <p:spPr>
          <a:xfrm>
            <a:off x="4789392" y="2776406"/>
            <a:ext cx="2613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감사합니다</a:t>
            </a:r>
            <a:r>
              <a:rPr lang="en-US" altLang="ko-KR" sz="3600" b="1" dirty="0">
                <a:latin typeface="+mj-ea"/>
                <a:ea typeface="+mj-ea"/>
              </a:rPr>
              <a:t>.</a:t>
            </a:r>
            <a:endParaRPr lang="ko-KR" altLang="en-US" sz="3600" b="1" dirty="0"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4E6383-AB4F-426D-96D1-4AA7B23C1599}"/>
              </a:ext>
            </a:extLst>
          </p:cNvPr>
          <p:cNvCxnSpPr>
            <a:cxnSpLocks/>
          </p:cNvCxnSpPr>
          <p:nvPr/>
        </p:nvCxnSpPr>
        <p:spPr>
          <a:xfrm>
            <a:off x="4708581" y="3429000"/>
            <a:ext cx="2774838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4CEDB10-31D8-4771-9A87-ADCEDB4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24</a:t>
            </a:fld>
            <a:endParaRPr lang="ko-KR" altLang="en-US" u="sng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829682-0CD3-4BC2-9736-0F7DCCCE5352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F41D-AB89-4336-B560-53279FB832BE}"/>
              </a:ext>
            </a:extLst>
          </p:cNvPr>
          <p:cNvSpPr txBox="1"/>
          <p:nvPr/>
        </p:nvSpPr>
        <p:spPr>
          <a:xfrm>
            <a:off x="363691" y="-956"/>
            <a:ext cx="817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Camera</a:t>
            </a:r>
            <a:r>
              <a:rPr lang="ko-KR" altLang="en-US" sz="2400" dirty="0">
                <a:latin typeface="+mj-ea"/>
                <a:ea typeface="+mj-ea"/>
              </a:rPr>
              <a:t>를 이용해 특정 </a:t>
            </a:r>
            <a:r>
              <a:rPr lang="en-US" altLang="ko-KR" sz="2400" dirty="0">
                <a:latin typeface="+mj-ea"/>
                <a:ea typeface="+mj-ea"/>
              </a:rPr>
              <a:t>line </a:t>
            </a:r>
            <a:r>
              <a:rPr lang="ko-KR" altLang="en-US" sz="2400" dirty="0">
                <a:latin typeface="+mj-ea"/>
                <a:ea typeface="+mj-ea"/>
              </a:rPr>
              <a:t>따라 주행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33AC8-2717-4A01-82D0-2465AF3BBA0E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7475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48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0EE30-CCE0-4703-8FA0-A89363508715}"/>
              </a:ext>
            </a:extLst>
          </p:cNvPr>
          <p:cNvSpPr/>
          <p:nvPr/>
        </p:nvSpPr>
        <p:spPr>
          <a:xfrm>
            <a:off x="5330544" y="3311701"/>
            <a:ext cx="6866450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요약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B1CC3B-8B42-49B8-92AF-421CEF261BA6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1A07B3-22A0-42CC-B1C4-C74AAE0AD060}"/>
              </a:ext>
            </a:extLst>
          </p:cNvPr>
          <p:cNvSpPr txBox="1"/>
          <p:nvPr/>
        </p:nvSpPr>
        <p:spPr>
          <a:xfrm>
            <a:off x="363691" y="-956"/>
            <a:ext cx="817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Camera</a:t>
            </a:r>
            <a:r>
              <a:rPr lang="ko-KR" altLang="en-US" sz="2400" dirty="0">
                <a:latin typeface="+mj-ea"/>
                <a:ea typeface="+mj-ea"/>
              </a:rPr>
              <a:t>를 이용해 특정 </a:t>
            </a:r>
            <a:r>
              <a:rPr lang="en-US" altLang="ko-KR" sz="2400" dirty="0">
                <a:latin typeface="+mj-ea"/>
                <a:ea typeface="+mj-ea"/>
              </a:rPr>
              <a:t>line </a:t>
            </a:r>
            <a:r>
              <a:rPr lang="ko-KR" altLang="en-US" sz="2400" dirty="0">
                <a:latin typeface="+mj-ea"/>
                <a:ea typeface="+mj-ea"/>
              </a:rPr>
              <a:t>따라 주행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E1A9F49-1AEC-4B0A-BD95-7E3495C39C89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7475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010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4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 </a:t>
            </a:r>
            <a:r>
              <a:rPr lang="ko-KR" altLang="en-US" sz="2400" dirty="0">
                <a:latin typeface="+mj-ea"/>
                <a:ea typeface="+mj-ea"/>
              </a:rPr>
              <a:t>요약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C247E7-5490-4899-B8E5-D2A0CC57487B}"/>
              </a:ext>
            </a:extLst>
          </p:cNvPr>
          <p:cNvSpPr/>
          <p:nvPr/>
        </p:nvSpPr>
        <p:spPr>
          <a:xfrm>
            <a:off x="1704754" y="294145"/>
            <a:ext cx="8782493" cy="6066510"/>
          </a:xfrm>
          <a:prstGeom prst="roundRect">
            <a:avLst>
              <a:gd name="adj" fmla="val 1263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u="sng" dirty="0">
                <a:latin typeface="+mn-ea"/>
              </a:rPr>
              <a:t>실습</a:t>
            </a:r>
            <a:r>
              <a:rPr lang="en-US" altLang="ko-KR" sz="1600" b="1" u="sng" dirty="0">
                <a:latin typeface="+mn-ea"/>
              </a:rPr>
              <a:t> </a:t>
            </a:r>
            <a:r>
              <a:rPr lang="ko-KR" altLang="en-US" sz="1600" b="1" u="sng" dirty="0">
                <a:latin typeface="+mn-ea"/>
              </a:rPr>
              <a:t>개요</a:t>
            </a:r>
            <a:endParaRPr lang="en-US" altLang="ko-KR" sz="16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 물류창고와 같이 물품을 어떤 기준으로 분류하여 어느 특정 위치에 이동시키는 작업 환경에서는 분류된 물품에 따라 이동해야 할 곳은 정해져 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이러한 위치 이동이 이미 정해져 있다면 고가의 장비인 </a:t>
            </a:r>
            <a:r>
              <a:rPr lang="en-US" altLang="ko-KR" sz="1600" dirty="0">
                <a:latin typeface="+mn-ea"/>
              </a:rPr>
              <a:t>LiDAR </a:t>
            </a:r>
            <a:r>
              <a:rPr lang="ko-KR" altLang="en-US" sz="1600" dirty="0">
                <a:latin typeface="+mn-ea"/>
              </a:rPr>
              <a:t>같은 센서는 불필요하다고 생각한다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차라리 </a:t>
            </a:r>
            <a:r>
              <a:rPr lang="en-US" altLang="ko-KR" sz="1600" dirty="0">
                <a:latin typeface="+mn-ea"/>
              </a:rPr>
              <a:t>Camera</a:t>
            </a:r>
            <a:r>
              <a:rPr lang="ko-KR" altLang="en-US" sz="1600" dirty="0">
                <a:latin typeface="+mn-ea"/>
              </a:rPr>
              <a:t>를 이용해 </a:t>
            </a:r>
            <a:r>
              <a:rPr lang="en-US" altLang="ko-KR" sz="1600" dirty="0">
                <a:latin typeface="+mn-ea"/>
              </a:rPr>
              <a:t>Line</a:t>
            </a:r>
            <a:r>
              <a:rPr lang="ko-KR" altLang="en-US" sz="1600" dirty="0">
                <a:latin typeface="+mn-ea"/>
              </a:rPr>
              <a:t>을 인식하여 </a:t>
            </a:r>
            <a:r>
              <a:rPr lang="en-US" altLang="ko-KR" sz="1600" dirty="0">
                <a:latin typeface="+mn-ea"/>
              </a:rPr>
              <a:t>Line </a:t>
            </a:r>
            <a:r>
              <a:rPr lang="ko-KR" altLang="en-US" sz="1600" dirty="0">
                <a:latin typeface="+mn-ea"/>
              </a:rPr>
              <a:t>따라 목적지까지 이동시키는 방법이 더욱 효율적일 것이다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이번 실습에서는 특정 색의 </a:t>
            </a:r>
            <a:r>
              <a:rPr lang="en-US" altLang="ko-KR" sz="1600" dirty="0">
                <a:latin typeface="+mn-ea"/>
              </a:rPr>
              <a:t>Line</a:t>
            </a:r>
            <a:r>
              <a:rPr lang="ko-KR" altLang="en-US" sz="1600" dirty="0">
                <a:latin typeface="+mn-ea"/>
              </a:rPr>
              <a:t>을 </a:t>
            </a:r>
            <a:r>
              <a:rPr lang="en-US" altLang="ko-KR" sz="1600" dirty="0">
                <a:latin typeface="+mn-ea"/>
              </a:rPr>
              <a:t>Camera</a:t>
            </a:r>
            <a:r>
              <a:rPr lang="ko-KR" altLang="en-US" sz="1600" dirty="0">
                <a:latin typeface="+mn-ea"/>
              </a:rPr>
              <a:t>로 </a:t>
            </a:r>
            <a:r>
              <a:rPr lang="en-US" altLang="ko-KR" sz="1600" dirty="0">
                <a:latin typeface="+mn-ea"/>
              </a:rPr>
              <a:t>data</a:t>
            </a:r>
            <a:r>
              <a:rPr lang="ko-KR" altLang="en-US" sz="1600" dirty="0">
                <a:latin typeface="+mn-ea"/>
              </a:rPr>
              <a:t>를 받아 그 선을 따라서 주행하는 프로그램을 작성하고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가상 환경에서 </a:t>
            </a:r>
            <a:r>
              <a:rPr lang="en-US" altLang="ko-KR" sz="1600" dirty="0">
                <a:latin typeface="+mn-ea"/>
              </a:rPr>
              <a:t>Simulation</a:t>
            </a:r>
            <a:r>
              <a:rPr lang="ko-KR" altLang="en-US" sz="1600" dirty="0">
                <a:latin typeface="+mn-ea"/>
              </a:rPr>
              <a:t>한 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결과에 대해 고찰해 본다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u="sng" dirty="0">
                <a:latin typeface="+mn-ea"/>
              </a:rPr>
              <a:t>실습 환경</a:t>
            </a:r>
            <a:endParaRPr lang="en-US" altLang="ko-KR" sz="16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OS : Ubuntu 20.04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ROS : Noetic Ninjemys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Simulator : Gazebo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Robot : TurtleBot3 -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Waffle Pi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Program Language : C++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</a:t>
            </a:r>
            <a:r>
              <a:rPr lang="ko-KR" altLang="en-US" sz="1600" dirty="0">
                <a:latin typeface="+mn-ea"/>
              </a:rPr>
              <a:t>영상처리 라이브러리 </a:t>
            </a:r>
            <a:r>
              <a:rPr lang="en-US" altLang="ko-KR" sz="1600" dirty="0">
                <a:latin typeface="+mn-ea"/>
              </a:rPr>
              <a:t>: OpenCV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144018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9A910E-D75E-4C15-9F1F-A8B0B1A84800}"/>
              </a:ext>
            </a:extLst>
          </p:cNvPr>
          <p:cNvCxnSpPr>
            <a:cxnSpLocks/>
          </p:cNvCxnSpPr>
          <p:nvPr/>
        </p:nvCxnSpPr>
        <p:spPr>
          <a:xfrm>
            <a:off x="1799130" y="3542705"/>
            <a:ext cx="85937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2F5174B-4B34-4E4D-AFC7-4508EDE8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922" y="3788221"/>
            <a:ext cx="666559" cy="854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CB74C-6807-4D0D-BBEC-FB027944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33" y="3782096"/>
            <a:ext cx="858643" cy="8545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2F0E60-56B7-4189-8306-5ADF4CB6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673" y="5110835"/>
            <a:ext cx="769456" cy="8533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C67B0B-E11A-4A91-A379-ED0D05DEC95D}"/>
              </a:ext>
            </a:extLst>
          </p:cNvPr>
          <p:cNvSpPr txBox="1"/>
          <p:nvPr/>
        </p:nvSpPr>
        <p:spPr>
          <a:xfrm>
            <a:off x="6782382" y="4658899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Ubuntu 20.04</a:t>
            </a:r>
            <a:endParaRPr lang="ko-KR" altLang="en-US" sz="14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8301C-F72E-465A-AA4A-0398FAB68A3F}"/>
              </a:ext>
            </a:extLst>
          </p:cNvPr>
          <p:cNvSpPr txBox="1"/>
          <p:nvPr/>
        </p:nvSpPr>
        <p:spPr>
          <a:xfrm>
            <a:off x="8552936" y="4668600"/>
            <a:ext cx="113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ROS-Noetic</a:t>
            </a:r>
            <a:endParaRPr lang="ko-KR" altLang="en-US" sz="1400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FC77F-7F08-47C9-B214-057058950F5D}"/>
              </a:ext>
            </a:extLst>
          </p:cNvPr>
          <p:cNvSpPr txBox="1"/>
          <p:nvPr/>
        </p:nvSpPr>
        <p:spPr>
          <a:xfrm>
            <a:off x="7151127" y="598885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C++</a:t>
            </a:r>
            <a:endParaRPr lang="ko-KR" altLang="en-US" sz="1400" u="sng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6AC124-3E7A-4B20-985D-F015612E8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922" y="5110835"/>
            <a:ext cx="735559" cy="8533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BC1413-ABBA-4A5D-9115-AA54E83B7BC8}"/>
              </a:ext>
            </a:extLst>
          </p:cNvPr>
          <p:cNvSpPr txBox="1"/>
          <p:nvPr/>
        </p:nvSpPr>
        <p:spPr>
          <a:xfrm>
            <a:off x="8656935" y="598885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OpenCV</a:t>
            </a:r>
            <a:endParaRPr lang="ko-KR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247996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5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0EE30-CCE0-4703-8FA0-A89363508715}"/>
              </a:ext>
            </a:extLst>
          </p:cNvPr>
          <p:cNvSpPr/>
          <p:nvPr/>
        </p:nvSpPr>
        <p:spPr>
          <a:xfrm>
            <a:off x="4757744" y="3311701"/>
            <a:ext cx="7435380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2. Digital Camera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AAE33-87A0-480E-A494-B352FDD7DA24}"/>
              </a:ext>
            </a:extLst>
          </p:cNvPr>
          <p:cNvSpPr txBox="1"/>
          <p:nvPr/>
        </p:nvSpPr>
        <p:spPr>
          <a:xfrm>
            <a:off x="4697345" y="3546300"/>
            <a:ext cx="279731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2.1. Digital Camera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2.2. Calibration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2.3. Camera </a:t>
            </a:r>
            <a:r>
              <a:rPr lang="ko-KR" altLang="en-US" sz="1600" dirty="0"/>
              <a:t>장〮단점 및 활용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903E5-FB73-4191-BD48-B87E81959417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0DC2B-8F0A-4B5A-B795-95EB7AA01AAD}"/>
              </a:ext>
            </a:extLst>
          </p:cNvPr>
          <p:cNvSpPr txBox="1"/>
          <p:nvPr/>
        </p:nvSpPr>
        <p:spPr>
          <a:xfrm>
            <a:off x="363691" y="-956"/>
            <a:ext cx="817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Camera</a:t>
            </a:r>
            <a:r>
              <a:rPr lang="ko-KR" altLang="en-US" sz="2400" dirty="0">
                <a:latin typeface="+mj-ea"/>
                <a:ea typeface="+mj-ea"/>
              </a:rPr>
              <a:t>를 이용해 특정 </a:t>
            </a:r>
            <a:r>
              <a:rPr lang="en-US" altLang="ko-KR" sz="2400" dirty="0">
                <a:latin typeface="+mj-ea"/>
                <a:ea typeface="+mj-ea"/>
              </a:rPr>
              <a:t>line </a:t>
            </a:r>
            <a:r>
              <a:rPr lang="ko-KR" altLang="en-US" sz="2400" dirty="0">
                <a:latin typeface="+mj-ea"/>
                <a:ea typeface="+mj-ea"/>
              </a:rPr>
              <a:t>따라 주행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8D50D3F-5CD1-4E56-BD00-B8F23B318BF5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7475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62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6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>
                <a:hlinkClick r:id="rId2"/>
              </a:rPr>
              <a:t>앤비젼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2.1. Digital Camera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308864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243297" y="701367"/>
            <a:ext cx="3806026" cy="5303193"/>
          </a:xfrm>
          <a:prstGeom prst="roundRect">
            <a:avLst>
              <a:gd name="adj" fmla="val 1517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■ Digital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Camera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빛의 밝기 신호를 이미지센서</a:t>
            </a:r>
            <a:r>
              <a:rPr lang="en-US" altLang="ko-KR" sz="1400" dirty="0">
                <a:latin typeface="+mn-ea"/>
              </a:rPr>
              <a:t>(CCD or CMOS)</a:t>
            </a:r>
            <a:r>
              <a:rPr lang="ko-KR" altLang="en-US" sz="1400" dirty="0">
                <a:latin typeface="+mn-ea"/>
              </a:rPr>
              <a:t>를 통해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배열 형태의 전기적인 신호로 변환하여 영상을 만드는 장치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2741C1-09B9-4593-AF8D-EA71B2F6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48" y="2079409"/>
            <a:ext cx="2404923" cy="1540654"/>
          </a:xfrm>
          <a:prstGeom prst="rect">
            <a:avLst/>
          </a:prstGeom>
        </p:spPr>
      </p:pic>
      <p:pic>
        <p:nvPicPr>
          <p:cNvPr id="10" name="그림 9">
            <a:hlinkClick r:id="rId2"/>
            <a:extLst>
              <a:ext uri="{FF2B5EF4-FFF2-40B4-BE49-F238E27FC236}">
                <a16:creationId xmlns:a16="http://schemas.microsoft.com/office/drawing/2014/main" id="{30141C0F-0FD5-4DE4-8C6A-94F28BC61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66" y="3660055"/>
            <a:ext cx="3147488" cy="226437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773364B-2562-4C29-AD47-5C8B4EF33B7D}"/>
              </a:ext>
            </a:extLst>
          </p:cNvPr>
          <p:cNvSpPr/>
          <p:nvPr/>
        </p:nvSpPr>
        <p:spPr>
          <a:xfrm>
            <a:off x="8142678" y="460709"/>
            <a:ext cx="3806025" cy="5543851"/>
          </a:xfrm>
          <a:prstGeom prst="roundRect">
            <a:avLst>
              <a:gd name="adj" fmla="val 1517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- CMOS(Complementary Metal-Oxide Semiconductor)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>
                <a:latin typeface="+mn-ea"/>
              </a:rPr>
              <a:t>빛의 세기에 따라 생성된 전하를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각 </a:t>
            </a:r>
            <a:r>
              <a:rPr lang="en-US" altLang="ko-KR" sz="1400" dirty="0">
                <a:latin typeface="+mn-ea"/>
              </a:rPr>
              <a:t>pixel</a:t>
            </a:r>
            <a:r>
              <a:rPr lang="ko-KR" altLang="en-US" sz="1400" dirty="0">
                <a:latin typeface="+mn-ea"/>
              </a:rPr>
              <a:t>에서 바로 전기적 신호로 바뀌어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이동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: </a:t>
            </a:r>
            <a:r>
              <a:rPr lang="ko-KR" altLang="en-US" sz="1400" b="1" dirty="0">
                <a:latin typeface="+mn-ea"/>
              </a:rPr>
              <a:t>장점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전력 소비가 작아 발열이 적음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각 </a:t>
            </a:r>
            <a:r>
              <a:rPr lang="en-US" altLang="ko-KR" sz="1400" dirty="0">
                <a:latin typeface="+mn-ea"/>
              </a:rPr>
              <a:t>pixel</a:t>
            </a:r>
            <a:r>
              <a:rPr lang="ko-KR" altLang="en-US" sz="1400" dirty="0">
                <a:latin typeface="+mn-ea"/>
              </a:rPr>
              <a:t>에서 바로 전기 신호로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</a:t>
            </a:r>
            <a:r>
              <a:rPr lang="ko-KR" altLang="en-US" sz="1400" dirty="0">
                <a:latin typeface="+mn-ea"/>
              </a:rPr>
              <a:t>바뀌므로 병렬 연산이 가능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=&gt; </a:t>
            </a:r>
            <a:r>
              <a:rPr lang="ko-KR" altLang="en-US" sz="1400" dirty="0">
                <a:latin typeface="+mn-ea"/>
              </a:rPr>
              <a:t>고속 영상 처리 가능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대량 생산 가능 </a:t>
            </a: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>
                <a:latin typeface="+mn-ea"/>
              </a:rPr>
              <a:t>낮은 단가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: </a:t>
            </a:r>
            <a:r>
              <a:rPr lang="ko-KR" altLang="en-US" sz="1400" b="1" dirty="0">
                <a:latin typeface="+mn-ea"/>
              </a:rPr>
              <a:t>단점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전압으로 바로 바뀌어 전달 되므로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</a:t>
            </a:r>
            <a:r>
              <a:rPr lang="ko-KR" altLang="en-US" sz="1400" dirty="0">
                <a:latin typeface="+mn-ea"/>
              </a:rPr>
              <a:t>전하 손실 존재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=&gt; </a:t>
            </a:r>
            <a:r>
              <a:rPr lang="ko-KR" altLang="en-US" sz="1400" dirty="0">
                <a:latin typeface="+mn-ea"/>
              </a:rPr>
              <a:t>이미지 품질 비교적 낮음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노이즈 존재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3CBDC9-B806-4DDE-BAF6-E4740C7B2B35}"/>
              </a:ext>
            </a:extLst>
          </p:cNvPr>
          <p:cNvSpPr/>
          <p:nvPr/>
        </p:nvSpPr>
        <p:spPr>
          <a:xfrm>
            <a:off x="4192987" y="450860"/>
            <a:ext cx="3806025" cy="5553693"/>
          </a:xfrm>
          <a:prstGeom prst="roundRect">
            <a:avLst>
              <a:gd name="adj" fmla="val 1517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■ </a:t>
            </a:r>
            <a:r>
              <a:rPr lang="ko-KR" altLang="en-US" sz="1400" b="1" dirty="0">
                <a:latin typeface="+mn-ea"/>
              </a:rPr>
              <a:t>이미지 센서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- CCD(Charge Coupled Device)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>
                <a:latin typeface="+mn-ea"/>
              </a:rPr>
              <a:t>각 </a:t>
            </a:r>
            <a:r>
              <a:rPr lang="en-US" altLang="ko-KR" sz="1400" dirty="0">
                <a:latin typeface="+mn-ea"/>
              </a:rPr>
              <a:t>pixel</a:t>
            </a:r>
            <a:r>
              <a:rPr lang="ko-KR" altLang="en-US" sz="1400" dirty="0">
                <a:latin typeface="+mn-ea"/>
              </a:rPr>
              <a:t>에서 빛의 세기에 따라 생성된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전하를 </a:t>
            </a:r>
            <a:r>
              <a:rPr lang="en-US" altLang="ko-KR" sz="1400" dirty="0">
                <a:latin typeface="+mn-ea"/>
              </a:rPr>
              <a:t>shift register</a:t>
            </a:r>
            <a:r>
              <a:rPr lang="ko-KR" altLang="en-US" sz="1400" dirty="0">
                <a:latin typeface="+mn-ea"/>
              </a:rPr>
              <a:t>를 통해 이동시킨 후</a:t>
            </a:r>
            <a:r>
              <a:rPr lang="en-US" altLang="ko-KR" sz="14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최종 출력단에서 전기적 신호로 전환되어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출력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: </a:t>
            </a:r>
            <a:r>
              <a:rPr lang="ko-KR" altLang="en-US" sz="1400" b="1" dirty="0">
                <a:latin typeface="+mn-ea"/>
              </a:rPr>
              <a:t>장점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전하 이동이 비교적 손실이 적어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</a:t>
            </a:r>
            <a:r>
              <a:rPr lang="ko-KR" altLang="en-US" sz="1400" dirty="0">
                <a:latin typeface="+mn-ea"/>
              </a:rPr>
              <a:t>선명한 화질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색상 구현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따라서 노이즈가 적음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〮 chip size</a:t>
            </a:r>
            <a:r>
              <a:rPr lang="ko-KR" altLang="en-US" sz="1400" dirty="0">
                <a:latin typeface="+mn-ea"/>
              </a:rPr>
              <a:t>가 작음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:  </a:t>
            </a:r>
            <a:r>
              <a:rPr lang="ko-KR" altLang="en-US" sz="1400" b="1" dirty="0">
                <a:latin typeface="+mn-ea"/>
              </a:rPr>
              <a:t>단점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부가 회로가 필요하여 가격 높음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전력 소비가 많음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〮 </a:t>
            </a:r>
            <a:r>
              <a:rPr lang="ko-KR" altLang="en-US" sz="1400" dirty="0">
                <a:latin typeface="+mn-ea"/>
              </a:rPr>
              <a:t>최종 출력단에서 전하를 축적하여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전기적 신호로 변환되므로 속도 한계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존재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영상 처리 속도가 느림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02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7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449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img</a:t>
            </a:r>
            <a:r>
              <a:rPr lang="ko-KR" altLang="en-US" sz="1400" dirty="0"/>
              <a:t> 출처 </a:t>
            </a:r>
            <a:r>
              <a:rPr lang="en-US" altLang="ko-KR" sz="1400" dirty="0"/>
              <a:t>: </a:t>
            </a:r>
            <a:r>
              <a:rPr lang="ko-KR" altLang="en-US" sz="1400" dirty="0"/>
              <a:t>자율주행 인지기술</a:t>
            </a:r>
            <a:r>
              <a:rPr lang="en-US" altLang="ko-KR" sz="1400" dirty="0"/>
              <a:t>(e-koreatech) </a:t>
            </a:r>
            <a:r>
              <a:rPr lang="ko-KR" altLang="en-US" sz="1400" dirty="0"/>
              <a:t>강의 자료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2.2. Calibration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258371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640221" y="598560"/>
            <a:ext cx="5303379" cy="5660881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1. Camera</a:t>
            </a:r>
            <a:r>
              <a:rPr lang="ko-KR" altLang="en-US" sz="1400" b="1" u="sng" dirty="0">
                <a:latin typeface="+mn-ea"/>
              </a:rPr>
              <a:t> </a:t>
            </a:r>
            <a:r>
              <a:rPr lang="en-US" altLang="ko-KR" sz="1400" b="1" u="sng" dirty="0">
                <a:latin typeface="+mn-ea"/>
              </a:rPr>
              <a:t>Calibration?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: Camera</a:t>
            </a:r>
            <a:r>
              <a:rPr lang="ko-KR" altLang="en-US" sz="1400" dirty="0">
                <a:latin typeface="+mn-ea"/>
              </a:rPr>
              <a:t>의 내부 파라미터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초점거리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주점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비대칭 계수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외부 파라미터</a:t>
            </a:r>
            <a:r>
              <a:rPr lang="en-US" altLang="ko-KR" sz="1400" dirty="0">
                <a:latin typeface="+mn-ea"/>
              </a:rPr>
              <a:t>(Camera </a:t>
            </a:r>
            <a:r>
              <a:rPr lang="ko-KR" altLang="en-US" sz="1400" dirty="0">
                <a:latin typeface="+mn-ea"/>
              </a:rPr>
              <a:t>설치 높이</a:t>
            </a:r>
            <a:r>
              <a:rPr lang="en-US" altLang="ko-KR" sz="1400" dirty="0">
                <a:latin typeface="+mn-ea"/>
              </a:rPr>
              <a:t>, pan, tilt)</a:t>
            </a:r>
            <a:r>
              <a:rPr lang="ko-KR" altLang="en-US" sz="1400" dirty="0">
                <a:latin typeface="+mn-ea"/>
              </a:rPr>
              <a:t>를 추정하는 과정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=&gt; </a:t>
            </a:r>
            <a:r>
              <a:rPr lang="ko-KR" altLang="en-US" sz="1400" dirty="0">
                <a:latin typeface="+mn-ea"/>
              </a:rPr>
              <a:t>이미지</a:t>
            </a:r>
            <a:r>
              <a:rPr lang="en-US" altLang="ko-KR" sz="1400" dirty="0">
                <a:latin typeface="+mn-ea"/>
              </a:rPr>
              <a:t>(2D)</a:t>
            </a:r>
            <a:r>
              <a:rPr lang="ko-KR" altLang="en-US" sz="1400" dirty="0">
                <a:latin typeface="+mn-ea"/>
              </a:rPr>
              <a:t>와 실제</a:t>
            </a:r>
            <a:r>
              <a:rPr lang="en-US" altLang="ko-KR" sz="1400" dirty="0">
                <a:latin typeface="+mn-ea"/>
              </a:rPr>
              <a:t>(3D) </a:t>
            </a:r>
            <a:r>
              <a:rPr lang="ko-KR" altLang="en-US" sz="1400" dirty="0">
                <a:latin typeface="+mn-ea"/>
              </a:rPr>
              <a:t>사이의 변환을 가능하게 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2. </a:t>
            </a:r>
            <a:r>
              <a:rPr lang="ko-KR" altLang="en-US" sz="1400" b="1" u="sng" dirty="0">
                <a:latin typeface="+mn-ea"/>
              </a:rPr>
              <a:t>필요성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〮 Camera</a:t>
            </a:r>
            <a:r>
              <a:rPr lang="ko-KR" altLang="en-US" sz="1400" dirty="0">
                <a:latin typeface="+mn-ea"/>
              </a:rPr>
              <a:t>의 이미지는 실제 세계</a:t>
            </a:r>
            <a:r>
              <a:rPr lang="en-US" altLang="ko-KR" sz="1400" dirty="0">
                <a:latin typeface="+mn-ea"/>
              </a:rPr>
              <a:t>(3D)</a:t>
            </a:r>
            <a:r>
              <a:rPr lang="ko-KR" altLang="en-US" sz="1400" dirty="0">
                <a:latin typeface="+mn-ea"/>
              </a:rPr>
              <a:t>와는 다른 </a:t>
            </a:r>
            <a:r>
              <a:rPr lang="en-US" altLang="ko-KR" sz="1400" dirty="0">
                <a:latin typeface="+mn-ea"/>
              </a:rPr>
              <a:t>2D </a:t>
            </a:r>
            <a:r>
              <a:rPr lang="ko-KR" altLang="en-US" sz="1400" dirty="0">
                <a:latin typeface="+mn-ea"/>
              </a:rPr>
              <a:t>영상임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〮 </a:t>
            </a:r>
            <a:r>
              <a:rPr lang="ko-KR" altLang="en-US" sz="1400" dirty="0">
                <a:latin typeface="+mn-ea"/>
              </a:rPr>
              <a:t>이미지에서 사물의 크기나 거리 등의 정보를 알아내기 위해서 </a:t>
            </a:r>
            <a:r>
              <a:rPr lang="en-US" altLang="ko-KR" sz="1400" dirty="0">
                <a:latin typeface="+mn-ea"/>
              </a:rPr>
              <a:t>Camera </a:t>
            </a:r>
            <a:r>
              <a:rPr lang="ko-KR" altLang="en-US" sz="1400" dirty="0">
                <a:latin typeface="+mn-ea"/>
              </a:rPr>
              <a:t>내부 파라미터와 외부 파라미터 값을 알아야 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CB3612-3A45-418D-8243-665403C6B5D1}"/>
              </a:ext>
            </a:extLst>
          </p:cNvPr>
          <p:cNvSpPr/>
          <p:nvPr/>
        </p:nvSpPr>
        <p:spPr>
          <a:xfrm>
            <a:off x="6248400" y="598562"/>
            <a:ext cx="5303380" cy="5660879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3. Calibration</a:t>
            </a:r>
            <a:r>
              <a:rPr lang="ko-KR" altLang="en-US" sz="1400" b="1" u="sng" dirty="0">
                <a:latin typeface="+mn-ea"/>
              </a:rPr>
              <a:t> 방법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- </a:t>
            </a:r>
            <a:r>
              <a:rPr lang="ko-KR" altLang="en-US" sz="1400" b="1" dirty="0">
                <a:latin typeface="+mn-ea"/>
              </a:rPr>
              <a:t>패턴 이용</a:t>
            </a:r>
            <a:r>
              <a:rPr lang="en-US" altLang="ko-KR" sz="1400" dirty="0">
                <a:latin typeface="+mn-ea"/>
              </a:rPr>
              <a:t>(ex. </a:t>
            </a:r>
            <a:r>
              <a:rPr lang="ko-KR" altLang="en-US" sz="1400" dirty="0">
                <a:latin typeface="+mn-ea"/>
              </a:rPr>
              <a:t>체크 보드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: </a:t>
            </a:r>
            <a:r>
              <a:rPr lang="ko-KR" altLang="en-US" sz="1400" dirty="0">
                <a:latin typeface="+mn-ea"/>
              </a:rPr>
              <a:t>체크 보드의 모든 코너 점들은 균등한 간격이라는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 특징을 활용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en-US" altLang="ko-KR" sz="1400" b="1" dirty="0">
                <a:latin typeface="+mn-ea"/>
              </a:rPr>
              <a:t>- </a:t>
            </a:r>
            <a:r>
              <a:rPr lang="ko-KR" altLang="en-US" sz="1400" b="1" dirty="0">
                <a:latin typeface="+mn-ea"/>
              </a:rPr>
              <a:t>기하학적 단서 이용</a:t>
            </a:r>
            <a:r>
              <a:rPr lang="en-US" altLang="ko-KR" sz="1400" dirty="0">
                <a:latin typeface="+mn-ea"/>
              </a:rPr>
              <a:t>(ex. </a:t>
            </a:r>
            <a:r>
              <a:rPr lang="ko-KR" altLang="en-US" sz="1400" dirty="0">
                <a:latin typeface="+mn-ea"/>
              </a:rPr>
              <a:t>현실 공간 특징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en-US" altLang="ko-KR" sz="1400" b="1" dirty="0">
                <a:latin typeface="+mn-ea"/>
              </a:rPr>
              <a:t>- </a:t>
            </a:r>
            <a:r>
              <a:rPr lang="ko-KR" altLang="en-US" sz="1400" b="1" dirty="0">
                <a:latin typeface="+mn-ea"/>
              </a:rPr>
              <a:t>딥러닝 이용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>
                <a:latin typeface="+mn-ea"/>
              </a:rPr>
              <a:t>거리나 크기 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정답을 알고 있는 여러 </a:t>
            </a:r>
            <a:r>
              <a:rPr lang="en-US" altLang="ko-KR" sz="1400" dirty="0">
                <a:latin typeface="+mn-ea"/>
              </a:rPr>
              <a:t>dataset</a:t>
            </a:r>
            <a:r>
              <a:rPr lang="ko-KR" altLang="en-US" sz="1400" dirty="0">
                <a:latin typeface="+mn-ea"/>
              </a:rPr>
              <a:t>을 이용하여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학습시켜 </a:t>
            </a:r>
            <a:r>
              <a:rPr lang="en-US" altLang="ko-KR" sz="1400" dirty="0">
                <a:latin typeface="+mn-ea"/>
              </a:rPr>
              <a:t>Camera </a:t>
            </a:r>
            <a:r>
              <a:rPr lang="ko-KR" altLang="en-US" sz="1400" dirty="0">
                <a:latin typeface="+mn-ea"/>
              </a:rPr>
              <a:t>파라미터 값들을 추정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78C45-F7A3-4277-8764-AFA11984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423" y="1437106"/>
            <a:ext cx="3259334" cy="1073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1DAF71-C3BD-4336-B45D-CE7B8332F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830" y="3827050"/>
            <a:ext cx="2784520" cy="1297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28FD71F-5D47-4660-B981-0A11A3667D8D}"/>
                  </a:ext>
                </a:extLst>
              </p14:cNvPr>
              <p14:cNvContentPartPr/>
              <p14:nvPr/>
            </p14:nvContentPartPr>
            <p14:xfrm>
              <a:off x="3555720" y="4480520"/>
              <a:ext cx="1044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28FD71F-5D47-4660-B981-0A11A3667D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2720" y="4417520"/>
                <a:ext cx="13608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645CF625-B33A-4681-82E8-6B7345E21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808" y="4045306"/>
            <a:ext cx="4088203" cy="148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7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8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2.3. Camera </a:t>
            </a:r>
            <a:r>
              <a:rPr lang="ko-KR" altLang="en-US" sz="2400" dirty="0">
                <a:latin typeface="+mj-ea"/>
                <a:ea typeface="+mj-ea"/>
              </a:rPr>
              <a:t>장〮단점 및 활용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12162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640221" y="598560"/>
            <a:ext cx="5303379" cy="5660881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Camera </a:t>
            </a:r>
            <a:r>
              <a:rPr lang="ko-KR" altLang="en-US" sz="1400" b="1" u="sng" dirty="0">
                <a:latin typeface="+mn-ea"/>
              </a:rPr>
              <a:t>장〮단점</a:t>
            </a:r>
          </a:p>
          <a:p>
            <a:pPr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- </a:t>
            </a:r>
            <a:r>
              <a:rPr lang="ko-KR" altLang="en-US" sz="1400" b="1" dirty="0">
                <a:latin typeface="+mn-ea"/>
              </a:rPr>
              <a:t>장점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 </a:t>
            </a: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주변 환경에 대한 색상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형태 등을 사람의 시야와 가장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유사하게 제공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〮 </a:t>
            </a:r>
            <a:r>
              <a:rPr lang="ko-KR" altLang="en-US" sz="1400" dirty="0">
                <a:latin typeface="+mn-ea"/>
              </a:rPr>
              <a:t>라이다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레이더에 비해 상대적으로 가격이 저렴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〮 </a:t>
            </a:r>
            <a:r>
              <a:rPr lang="ko-KR" altLang="en-US" sz="1400" dirty="0">
                <a:latin typeface="+mn-ea"/>
              </a:rPr>
              <a:t>데이터 획득 속도가 비교적 빠름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〮 </a:t>
            </a:r>
            <a:r>
              <a:rPr lang="ko-KR" altLang="en-US" sz="1400" dirty="0">
                <a:latin typeface="+mn-ea"/>
              </a:rPr>
              <a:t>카메라의 렌즈를 변경하거나 보정하여 화각 조정 가능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-</a:t>
            </a:r>
            <a:r>
              <a:rPr lang="ko-KR" altLang="en-US" sz="1400" b="1" dirty="0">
                <a:latin typeface="+mn-ea"/>
              </a:rPr>
              <a:t> 단점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〮 </a:t>
            </a:r>
            <a:r>
              <a:rPr lang="ko-KR" altLang="en-US" sz="1400" dirty="0">
                <a:latin typeface="+mn-ea"/>
              </a:rPr>
              <a:t>날씨나 밝기 변화에 민감</a:t>
            </a:r>
            <a:r>
              <a:rPr lang="en-US" altLang="ko-KR" sz="1400" dirty="0">
                <a:latin typeface="+mn-ea"/>
              </a:rPr>
              <a:t> =&gt; </a:t>
            </a:r>
            <a:r>
              <a:rPr lang="ko-KR" altLang="en-US" sz="1400" dirty="0">
                <a:latin typeface="+mn-ea"/>
              </a:rPr>
              <a:t>야간에 성능 저하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〮 2D</a:t>
            </a:r>
            <a:r>
              <a:rPr lang="ko-KR" altLang="en-US" sz="1400" dirty="0">
                <a:latin typeface="+mn-ea"/>
              </a:rPr>
              <a:t>이므로 정확한 거리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속도 정보 제공 어려움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〮 </a:t>
            </a:r>
            <a:r>
              <a:rPr lang="ko-KR" altLang="en-US" sz="1400" dirty="0">
                <a:latin typeface="+mn-ea"/>
              </a:rPr>
              <a:t>해상도가 높을수록 영상 처리 속도 느려짐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+mn-ea"/>
              </a:rPr>
              <a:t>▣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카메라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레이더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라이다</a:t>
            </a:r>
            <a:r>
              <a:rPr lang="en-US" altLang="ko-KR" sz="1400" dirty="0">
                <a:latin typeface="+mn-ea"/>
              </a:rPr>
              <a:t>, GPS </a:t>
            </a:r>
            <a:r>
              <a:rPr lang="ko-KR" altLang="en-US" sz="1400" dirty="0">
                <a:latin typeface="+mn-ea"/>
              </a:rPr>
              <a:t>센서 등 각 센서마다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장〮단점이 있기 때문에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단점을 보완할 수 있는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센서들을 조합해서 사용함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CB3612-3A45-418D-8243-665403C6B5D1}"/>
              </a:ext>
            </a:extLst>
          </p:cNvPr>
          <p:cNvSpPr/>
          <p:nvPr/>
        </p:nvSpPr>
        <p:spPr>
          <a:xfrm>
            <a:off x="6248400" y="598560"/>
            <a:ext cx="5303380" cy="5660879"/>
          </a:xfrm>
          <a:prstGeom prst="roundRect">
            <a:avLst>
              <a:gd name="adj" fmla="val 1416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자율 주행에서의 </a:t>
            </a:r>
            <a:r>
              <a:rPr lang="en-US" altLang="ko-KR" sz="1400" b="1" u="sng" dirty="0">
                <a:latin typeface="+mn-ea"/>
              </a:rPr>
              <a:t>Camera </a:t>
            </a:r>
            <a:r>
              <a:rPr lang="ko-KR" altLang="en-US" sz="1400" b="1" u="sng" dirty="0">
                <a:latin typeface="+mn-ea"/>
              </a:rPr>
              <a:t>활용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〮 </a:t>
            </a:r>
            <a:r>
              <a:rPr lang="ko-KR" altLang="en-US" sz="1400" dirty="0">
                <a:latin typeface="+mn-ea"/>
              </a:rPr>
              <a:t>신호등 변경 감지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〮 </a:t>
            </a:r>
            <a:r>
              <a:rPr lang="ko-KR" altLang="en-US" sz="1400" dirty="0">
                <a:latin typeface="+mn-ea"/>
              </a:rPr>
              <a:t>차선 인식</a:t>
            </a:r>
            <a:r>
              <a:rPr lang="en-US" altLang="ko-KR" sz="1400" dirty="0">
                <a:latin typeface="+mn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ex)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LDWS(Lane Departure Warning System, </a:t>
            </a:r>
            <a:r>
              <a:rPr lang="ko-KR" altLang="en-US" sz="1400" dirty="0">
                <a:latin typeface="+mn-ea"/>
              </a:rPr>
              <a:t>차선이탈경고</a:t>
            </a:r>
            <a:r>
              <a:rPr lang="en-US" altLang="ko-KR" sz="1400" dirty="0">
                <a:latin typeface="+mn-ea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 LKAS(Lane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Keeping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Assist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System, </a:t>
            </a:r>
            <a:r>
              <a:rPr lang="ko-KR" altLang="en-US" sz="1400" dirty="0">
                <a:latin typeface="+mn-ea"/>
              </a:rPr>
              <a:t>차선유지보조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〮 </a:t>
            </a:r>
            <a:r>
              <a:rPr lang="ko-KR" altLang="en-US" sz="1400" dirty="0">
                <a:latin typeface="+mn-ea"/>
              </a:rPr>
              <a:t>객체 인식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ex)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FCWS(Forward Collision Warning System, </a:t>
            </a:r>
            <a:r>
              <a:rPr lang="ko-KR" altLang="en-US" sz="1400" dirty="0">
                <a:latin typeface="+mn-ea"/>
              </a:rPr>
              <a:t>충돌경고</a:t>
            </a:r>
            <a:r>
              <a:rPr lang="en-US" altLang="ko-KR" sz="1400" dirty="0">
                <a:latin typeface="+mn-ea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ACC(Adaptive Cruise Control),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AEB(Autonomous Emergency Braking system, </a:t>
            </a:r>
            <a:r>
              <a:rPr lang="ko-KR" altLang="en-US" sz="1400" dirty="0">
                <a:latin typeface="+mn-ea"/>
              </a:rPr>
              <a:t>긴급제동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〮 AVM(Around View Monitor)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: </a:t>
            </a:r>
            <a:r>
              <a:rPr lang="ko-KR" altLang="en-US" sz="1400" dirty="0">
                <a:latin typeface="+mn-ea"/>
              </a:rPr>
              <a:t>앞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좌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우에 장착되어 차량을 </a:t>
            </a:r>
            <a:r>
              <a:rPr lang="en-US" altLang="ko-KR" sz="1400" dirty="0">
                <a:latin typeface="+mn-ea"/>
              </a:rPr>
              <a:t>Top View</a:t>
            </a:r>
            <a:r>
              <a:rPr lang="ko-KR" altLang="en-US" sz="1400" dirty="0">
                <a:latin typeface="+mn-ea"/>
              </a:rPr>
              <a:t>로 볼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그 외 차선 인식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주차선 인식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물체 인식에도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075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9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0EE30-CCE0-4703-8FA0-A89363508715}"/>
              </a:ext>
            </a:extLst>
          </p:cNvPr>
          <p:cNvSpPr/>
          <p:nvPr/>
        </p:nvSpPr>
        <p:spPr>
          <a:xfrm>
            <a:off x="4104028" y="3311701"/>
            <a:ext cx="8085283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특정 </a:t>
            </a:r>
            <a:r>
              <a:rPr lang="en-US" altLang="ko-KR" sz="3200" dirty="0">
                <a:latin typeface="+mj-ea"/>
                <a:ea typeface="+mj-ea"/>
              </a:rPr>
              <a:t>Line </a:t>
            </a:r>
            <a:r>
              <a:rPr lang="ko-KR" altLang="en-US" sz="3200" dirty="0">
                <a:latin typeface="+mj-ea"/>
                <a:ea typeface="+mj-ea"/>
              </a:rPr>
              <a:t>인식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4DAF9-E875-4FEA-BB7B-37E6F29E9DA8}"/>
              </a:ext>
            </a:extLst>
          </p:cNvPr>
          <p:cNvSpPr txBox="1"/>
          <p:nvPr/>
        </p:nvSpPr>
        <p:spPr>
          <a:xfrm>
            <a:off x="4678681" y="3546300"/>
            <a:ext cx="283463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3.1. </a:t>
            </a:r>
            <a:r>
              <a:rPr lang="ko-KR" altLang="en-US" sz="1600" dirty="0"/>
              <a:t>영상 처리</a:t>
            </a:r>
            <a:r>
              <a:rPr lang="en-US" altLang="ko-KR" sz="1600" dirty="0"/>
              <a:t>(</a:t>
            </a:r>
            <a:r>
              <a:rPr lang="ko-KR" altLang="en-US" sz="1600" dirty="0"/>
              <a:t>특정 색 추출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3.2. </a:t>
            </a:r>
            <a:r>
              <a:rPr lang="ko-KR" altLang="en-US" sz="1600" dirty="0"/>
              <a:t>이미지 중심과 무게 중심</a:t>
            </a: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DDE82-9060-4AC2-BF2D-44B7F8116EA4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279832-C50C-4B4B-B5BF-69B7DFB321F5}"/>
              </a:ext>
            </a:extLst>
          </p:cNvPr>
          <p:cNvSpPr txBox="1"/>
          <p:nvPr/>
        </p:nvSpPr>
        <p:spPr>
          <a:xfrm>
            <a:off x="363691" y="-956"/>
            <a:ext cx="817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Camera</a:t>
            </a:r>
            <a:r>
              <a:rPr lang="ko-KR" altLang="en-US" sz="2400" dirty="0">
                <a:latin typeface="+mj-ea"/>
                <a:ea typeface="+mj-ea"/>
              </a:rPr>
              <a:t>를 이용해 특정 </a:t>
            </a:r>
            <a:r>
              <a:rPr lang="en-US" altLang="ko-KR" sz="2400" dirty="0">
                <a:latin typeface="+mj-ea"/>
                <a:ea typeface="+mj-ea"/>
              </a:rPr>
              <a:t>line </a:t>
            </a:r>
            <a:r>
              <a:rPr lang="ko-KR" altLang="en-US" sz="2400" dirty="0">
                <a:latin typeface="+mj-ea"/>
                <a:ea typeface="+mj-ea"/>
              </a:rPr>
              <a:t>따라 주행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6584AF-7353-4C1C-81D1-A1837C95D264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7475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카메라 단색으로 채워진">
            <a:extLst>
              <a:ext uri="{FF2B5EF4-FFF2-40B4-BE49-F238E27FC236}">
                <a16:creationId xmlns:a16="http://schemas.microsoft.com/office/drawing/2014/main" id="{96605728-978D-405C-96BC-B8A51D625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2602" y="4464068"/>
            <a:ext cx="1224579" cy="1224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CD54E3-FF89-4AD6-92F1-5F6783104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454" y="4449588"/>
            <a:ext cx="1356012" cy="12296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A66735-11CE-4DBC-BAD9-ED3E8750032F}"/>
              </a:ext>
            </a:extLst>
          </p:cNvPr>
          <p:cNvSpPr txBox="1"/>
          <p:nvPr/>
        </p:nvSpPr>
        <p:spPr>
          <a:xfrm>
            <a:off x="3003178" y="5664153"/>
            <a:ext cx="80342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Camera</a:t>
            </a:r>
            <a:endParaRPr lang="ko-KR" altLang="en-US" sz="14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2F4DF-6569-4CBD-8D4A-8F17DFE59FBE}"/>
              </a:ext>
            </a:extLst>
          </p:cNvPr>
          <p:cNvSpPr txBox="1"/>
          <p:nvPr/>
        </p:nvSpPr>
        <p:spPr>
          <a:xfrm>
            <a:off x="5832948" y="5679194"/>
            <a:ext cx="52610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HSV</a:t>
            </a:r>
            <a:endParaRPr lang="ko-KR" altLang="en-US" sz="1400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53376-999D-401A-9775-B5A712EB7B37}"/>
              </a:ext>
            </a:extLst>
          </p:cNvPr>
          <p:cNvSpPr txBox="1"/>
          <p:nvPr/>
        </p:nvSpPr>
        <p:spPr>
          <a:xfrm>
            <a:off x="8249027" y="5663899"/>
            <a:ext cx="1144864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400" u="sng" dirty="0"/>
              <a:t>이미지 중심</a:t>
            </a:r>
            <a:endParaRPr lang="en-US" altLang="ko-KR" sz="1400" u="sng" dirty="0"/>
          </a:p>
          <a:p>
            <a:pPr algn="ctr"/>
            <a:r>
              <a:rPr lang="ko-KR" altLang="en-US" sz="1400" u="sng" dirty="0"/>
              <a:t>무게 중심</a:t>
            </a:r>
            <a:endParaRPr lang="en-US" altLang="ko-KR" sz="1400" u="sng" dirty="0"/>
          </a:p>
          <a:p>
            <a:pPr algn="ctr"/>
            <a:r>
              <a:rPr lang="ko-KR" altLang="en-US" sz="1400" u="sng" dirty="0"/>
              <a:t>구하기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CCDC3AC-DE32-45E3-8E96-B468450619E5}"/>
              </a:ext>
            </a:extLst>
          </p:cNvPr>
          <p:cNvSpPr/>
          <p:nvPr/>
        </p:nvSpPr>
        <p:spPr>
          <a:xfrm>
            <a:off x="6810699" y="4941241"/>
            <a:ext cx="1134351" cy="2345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4F1067-FA96-42E8-8FAE-7015248423BC}"/>
              </a:ext>
            </a:extLst>
          </p:cNvPr>
          <p:cNvSpPr txBox="1"/>
          <p:nvPr/>
        </p:nvSpPr>
        <p:spPr>
          <a:xfrm>
            <a:off x="4222500" y="4383753"/>
            <a:ext cx="1127232" cy="11695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/>
              <a:t>Camera</a:t>
            </a:r>
            <a:r>
              <a:rPr lang="ko-KR" altLang="en-US" sz="1400" dirty="0"/>
              <a:t>의</a:t>
            </a:r>
            <a:endParaRPr lang="en-US" altLang="ko-KR" sz="1400" dirty="0"/>
          </a:p>
          <a:p>
            <a:pPr algn="ctr"/>
            <a:r>
              <a:rPr lang="en-US" altLang="ko-KR" sz="1400" dirty="0"/>
              <a:t>RGB </a:t>
            </a:r>
            <a:r>
              <a:rPr lang="ko-KR" altLang="en-US" sz="1400" dirty="0"/>
              <a:t>영상을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HSV</a:t>
            </a:r>
            <a:r>
              <a:rPr lang="ko-KR" altLang="en-US" sz="1400" dirty="0"/>
              <a:t>로 변환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681570-EBB9-4D51-BF66-AB3FBCA08847}"/>
              </a:ext>
            </a:extLst>
          </p:cNvPr>
          <p:cNvSpPr txBox="1"/>
          <p:nvPr/>
        </p:nvSpPr>
        <p:spPr>
          <a:xfrm>
            <a:off x="6838913" y="4599197"/>
            <a:ext cx="965329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400" dirty="0"/>
              <a:t>특정 색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영역 추출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7A37CA-8F97-443F-BE5B-EACD7ED9A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492" y="4461683"/>
            <a:ext cx="1089017" cy="122457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2659C7C-F1D6-4297-9E1B-5A6FD2F2738B}"/>
              </a:ext>
            </a:extLst>
          </p:cNvPr>
          <p:cNvSpPr/>
          <p:nvPr/>
        </p:nvSpPr>
        <p:spPr>
          <a:xfrm>
            <a:off x="4218941" y="4941241"/>
            <a:ext cx="1134351" cy="2345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4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15376</TotalTime>
  <Words>2897</Words>
  <Application>Microsoft Office PowerPoint</Application>
  <PresentationFormat>와이드스크린</PresentationFormat>
  <Paragraphs>523</Paragraphs>
  <Slides>24</Slides>
  <Notes>0</Notes>
  <HiddenSlides>0</HiddenSlides>
  <MMClips>9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Helvetica Neue</vt:lpstr>
      <vt:lpstr>맑은 고딕</vt:lpstr>
      <vt:lpstr>Arial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김태형</dc:creator>
  <cp:lastModifiedBy>김태형</cp:lastModifiedBy>
  <cp:revision>515</cp:revision>
  <dcterms:created xsi:type="dcterms:W3CDTF">2023-09-08T07:42:47Z</dcterms:created>
  <dcterms:modified xsi:type="dcterms:W3CDTF">2023-11-08T10:22:14Z</dcterms:modified>
</cp:coreProperties>
</file>